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84" r:id="rId4"/>
    <p:sldId id="264" r:id="rId5"/>
    <p:sldId id="285" r:id="rId6"/>
    <p:sldId id="265" r:id="rId7"/>
    <p:sldId id="266" r:id="rId8"/>
    <p:sldId id="286" r:id="rId9"/>
    <p:sldId id="267" r:id="rId10"/>
    <p:sldId id="269" r:id="rId11"/>
    <p:sldId id="270" r:id="rId12"/>
    <p:sldId id="271" r:id="rId13"/>
    <p:sldId id="283" r:id="rId14"/>
    <p:sldId id="272" r:id="rId15"/>
    <p:sldId id="273" r:id="rId16"/>
    <p:sldId id="276" r:id="rId17"/>
    <p:sldId id="277" r:id="rId18"/>
    <p:sldId id="278" r:id="rId19"/>
    <p:sldId id="279" r:id="rId20"/>
    <p:sldId id="280" r:id="rId21"/>
    <p:sldId id="281" r:id="rId22"/>
    <p:sldId id="282" r:id="rId23"/>
    <p:sldId id="28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C9B81F-C347-4BEF-BFDF-29C42F48304A}" type="datetimeFigureOut">
              <a:rPr lang="en-US" smtClean="0"/>
              <a:pPr/>
              <a:t>7/8/2019</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7/8/2019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7/8/2019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7/8/2019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7/8/2019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7/8/2019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C9B81F-C347-4BEF-BFDF-29C42F48304A}" type="datetimeFigureOut">
              <a:rPr lang="en-US" smtClean="0"/>
              <a:pPr/>
              <a:t>7/8/2019</a:t>
            </a:fld>
            <a:endParaRPr lang="en-US"/>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C9B81F-C347-4BEF-BFDF-29C42F48304A}" type="datetimeFigureOut">
              <a:rPr lang="en-US" smtClean="0"/>
              <a:pPr/>
              <a:t>7/8/2019</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7/8/2019</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7/8/2019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7/8/2019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077200" y="6356350"/>
            <a:ext cx="609600" cy="365125"/>
          </a:xfrm>
        </p:spPr>
        <p:txBody>
          <a:bodyPr/>
          <a:lstStyle/>
          <a:p>
            <a:fld id="{042AED99-7FB4-404E-8A97-64753DCE42EC}" type="slidenum">
              <a:rPr kumimoji="0" lang="en-US" smtClean="0"/>
              <a:pPr/>
              <a:t>‹#›</a:t>
            </a:fld>
            <a:endParaRPr kumimoji="0"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7/8/2019</a:t>
            </a:fld>
            <a:endParaRPr lang="en-US" dirty="0">
              <a:solidFill>
                <a:schemeClr val="tx2">
                  <a:shade val="90000"/>
                </a:scheme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AED99-7FB4-404E-8A97-64753DCE42EC}" type="slidenum">
              <a:rPr kumimoji="0" lang="en-US" smtClean="0"/>
              <a:pPr/>
              <a:t>‹#›</a:t>
            </a:fld>
            <a:endParaRPr kumimoji="0" lang="en-US" dirty="0">
              <a:solidFill>
                <a:schemeClr val="tx2">
                  <a:shade val="90000"/>
                </a:scheme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762000" y="838200"/>
            <a:ext cx="7089775" cy="1295400"/>
          </a:xfrm>
        </p:spPr>
        <p:txBody>
          <a:bodyPr/>
          <a:lstStyle/>
          <a:p>
            <a:pPr algn="ctr"/>
            <a:r>
              <a:rPr lang="en-US" b="1" i="1" dirty="0" smtClean="0"/>
              <a:t>Nitrogen balance</a:t>
            </a:r>
            <a:endParaRPr lang="en-US" b="1" i="1" dirty="0"/>
          </a:p>
        </p:txBody>
      </p:sp>
      <p:sp>
        <p:nvSpPr>
          <p:cNvPr id="3" name="Subtitle 2"/>
          <p:cNvSpPr>
            <a:spLocks noGrp="1"/>
          </p:cNvSpPr>
          <p:nvPr>
            <p:ph type="subTitle" idx="4294967295"/>
          </p:nvPr>
        </p:nvSpPr>
        <p:spPr>
          <a:xfrm>
            <a:off x="457200" y="2667000"/>
            <a:ext cx="7397750" cy="2314575"/>
          </a:xfrm>
        </p:spPr>
        <p:txBody>
          <a:bodyPr>
            <a:normAutofit/>
          </a:bodyPr>
          <a:lstStyle/>
          <a:p>
            <a:pPr marL="0" indent="0" algn="ctr">
              <a:buNone/>
            </a:pPr>
            <a:r>
              <a:rPr lang="ar-IQ" sz="4000" b="1" i="1" dirty="0" smtClean="0">
                <a:solidFill>
                  <a:schemeClr val="tx2">
                    <a:lumMod val="50000"/>
                  </a:schemeClr>
                </a:solidFill>
              </a:rPr>
              <a:t>ا.د.جمال احمد عبد الباري</a:t>
            </a:r>
            <a:r>
              <a:rPr lang="ar-SA" sz="4000" b="1" i="1" dirty="0" smtClean="0">
                <a:solidFill>
                  <a:schemeClr val="tx2">
                    <a:lumMod val="50000"/>
                  </a:schemeClr>
                </a:solidFill>
              </a:rPr>
              <a:t> </a:t>
            </a:r>
          </a:p>
          <a:p>
            <a:pPr marL="0" indent="0" algn="ctr">
              <a:buNone/>
            </a:pPr>
            <a:r>
              <a:rPr lang="ar-SA" sz="4000" b="1" i="1" dirty="0" smtClean="0">
                <a:solidFill>
                  <a:schemeClr val="tx2">
                    <a:lumMod val="50000"/>
                  </a:schemeClr>
                </a:solidFill>
              </a:rPr>
              <a:t>استاذ الكيمياء الحياتيه السريريه</a:t>
            </a:r>
            <a:r>
              <a:rPr lang="ar-IQ" sz="4000" b="1" i="1" dirty="0" smtClean="0">
                <a:solidFill>
                  <a:schemeClr val="tx2">
                    <a:lumMod val="50000"/>
                  </a:schemeClr>
                </a:solidFill>
              </a:rPr>
              <a:t> </a:t>
            </a:r>
            <a:endParaRPr lang="en-US" sz="4000" b="1" i="1"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tretch>
            <a:fillRect/>
          </a:stretch>
        </p:blipFill>
        <p:spPr bwMode="auto">
          <a:xfrm>
            <a:off x="152400" y="381000"/>
            <a:ext cx="8839200" cy="594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05800" cy="5943600"/>
          </a:xfrm>
        </p:spPr>
        <p:txBody>
          <a:bodyPr>
            <a:normAutofit fontScale="92500" lnSpcReduction="20000"/>
          </a:bodyPr>
          <a:lstStyle/>
          <a:p>
            <a:pPr>
              <a:buNone/>
            </a:pPr>
            <a:r>
              <a:rPr lang="en-US" sz="2800" b="1" i="1" u="sng" dirty="0" smtClean="0">
                <a:solidFill>
                  <a:srgbClr val="002060"/>
                </a:solidFill>
              </a:rPr>
              <a:t>Electrophoresis</a:t>
            </a:r>
          </a:p>
          <a:p>
            <a:pPr>
              <a:buNone/>
            </a:pPr>
            <a:r>
              <a:rPr lang="en-US" dirty="0" smtClean="0">
                <a:solidFill>
                  <a:srgbClr val="002060"/>
                </a:solidFill>
              </a:rPr>
              <a:t>      </a:t>
            </a:r>
            <a:r>
              <a:rPr lang="en-US" i="1" dirty="0" smtClean="0">
                <a:solidFill>
                  <a:srgbClr val="002060"/>
                </a:solidFill>
              </a:rPr>
              <a:t>This is used for semi-quantitative assessment of serum proteins and is essential for the detection of Para proteins. If the plasma used rather than serum, </a:t>
            </a:r>
            <a:r>
              <a:rPr lang="en-US" b="1" i="1" dirty="0" smtClean="0">
                <a:solidFill>
                  <a:srgbClr val="002060"/>
                </a:solidFill>
              </a:rPr>
              <a:t>six band produce, and fibrinogen appear in the β-γ region.</a:t>
            </a:r>
          </a:p>
          <a:p>
            <a:pPr>
              <a:buNone/>
            </a:pPr>
            <a:endParaRPr lang="en-US" b="1" i="1" dirty="0" smtClean="0">
              <a:solidFill>
                <a:srgbClr val="002060"/>
              </a:solidFill>
            </a:endParaRPr>
          </a:p>
          <a:p>
            <a:pPr>
              <a:buNone/>
            </a:pPr>
            <a:r>
              <a:rPr lang="en-US" i="1" dirty="0" smtClean="0">
                <a:solidFill>
                  <a:srgbClr val="002060"/>
                </a:solidFill>
              </a:rPr>
              <a:t>Electrophoresis on cellulose acetate or agarose gel separates the proteins into </a:t>
            </a:r>
            <a:r>
              <a:rPr lang="en-US" b="1" i="1" dirty="0" smtClean="0">
                <a:solidFill>
                  <a:srgbClr val="002060"/>
                </a:solidFill>
              </a:rPr>
              <a:t>five bands: Albumin, </a:t>
            </a:r>
            <a:r>
              <a:rPr lang="el-GR" b="1" i="1" dirty="0" smtClean="0">
                <a:solidFill>
                  <a:srgbClr val="002060"/>
                </a:solidFill>
              </a:rPr>
              <a:t>α1 </a:t>
            </a:r>
            <a:r>
              <a:rPr lang="en-US" b="1" i="1" dirty="0" smtClean="0">
                <a:solidFill>
                  <a:srgbClr val="002060"/>
                </a:solidFill>
              </a:rPr>
              <a:t>and </a:t>
            </a:r>
            <a:r>
              <a:rPr lang="el-GR" b="1" i="1" dirty="0" smtClean="0">
                <a:solidFill>
                  <a:srgbClr val="002060"/>
                </a:solidFill>
              </a:rPr>
              <a:t>α2 </a:t>
            </a:r>
            <a:r>
              <a:rPr lang="en-US" b="1" i="1" dirty="0" smtClean="0">
                <a:solidFill>
                  <a:srgbClr val="002060"/>
                </a:solidFill>
              </a:rPr>
              <a:t>globulins, </a:t>
            </a:r>
            <a:r>
              <a:rPr lang="el-GR" b="1" i="1" dirty="0" smtClean="0">
                <a:solidFill>
                  <a:srgbClr val="002060"/>
                </a:solidFill>
              </a:rPr>
              <a:t>β-</a:t>
            </a:r>
            <a:r>
              <a:rPr lang="en-US" b="1" i="1" dirty="0" smtClean="0">
                <a:solidFill>
                  <a:srgbClr val="002060"/>
                </a:solidFill>
              </a:rPr>
              <a:t>globulins and </a:t>
            </a:r>
            <a:r>
              <a:rPr lang="el-GR" b="1" i="1" dirty="0" smtClean="0">
                <a:solidFill>
                  <a:srgbClr val="002060"/>
                </a:solidFill>
              </a:rPr>
              <a:t>γ- </a:t>
            </a:r>
            <a:r>
              <a:rPr lang="en-US" b="1" i="1" dirty="0" smtClean="0">
                <a:solidFill>
                  <a:srgbClr val="002060"/>
                </a:solidFill>
              </a:rPr>
              <a:t>globulins</a:t>
            </a:r>
          </a:p>
          <a:p>
            <a:pPr>
              <a:buNone/>
            </a:pPr>
            <a:r>
              <a:rPr lang="en-US" b="1" i="1" u="sng" dirty="0" smtClean="0">
                <a:solidFill>
                  <a:srgbClr val="002060"/>
                </a:solidFill>
              </a:rPr>
              <a:t>Class of protein</a:t>
            </a:r>
          </a:p>
          <a:p>
            <a:pPr>
              <a:buNone/>
            </a:pPr>
            <a:r>
              <a:rPr lang="en-US" i="1" dirty="0" smtClean="0">
                <a:solidFill>
                  <a:srgbClr val="002060"/>
                </a:solidFill>
              </a:rPr>
              <a:t>1. Albumin and pre albumin.</a:t>
            </a:r>
          </a:p>
          <a:p>
            <a:pPr>
              <a:buNone/>
            </a:pPr>
            <a:r>
              <a:rPr lang="el-GR" i="1" dirty="0" smtClean="0">
                <a:solidFill>
                  <a:srgbClr val="002060"/>
                </a:solidFill>
              </a:rPr>
              <a:t>2. α1 </a:t>
            </a:r>
            <a:r>
              <a:rPr lang="en-US" i="1" dirty="0" smtClean="0">
                <a:solidFill>
                  <a:srgbClr val="002060"/>
                </a:solidFill>
              </a:rPr>
              <a:t>globulins: </a:t>
            </a:r>
            <a:r>
              <a:rPr lang="el-GR" i="1" dirty="0" smtClean="0">
                <a:solidFill>
                  <a:srgbClr val="002060"/>
                </a:solidFill>
              </a:rPr>
              <a:t>α1 - </a:t>
            </a:r>
            <a:r>
              <a:rPr lang="en-US" i="1" dirty="0" smtClean="0">
                <a:solidFill>
                  <a:srgbClr val="002060"/>
                </a:solidFill>
              </a:rPr>
              <a:t>anti trypsin , </a:t>
            </a:r>
            <a:r>
              <a:rPr lang="el-GR" i="1" dirty="0" smtClean="0">
                <a:solidFill>
                  <a:srgbClr val="002060"/>
                </a:solidFill>
              </a:rPr>
              <a:t>α1 -</a:t>
            </a:r>
            <a:r>
              <a:rPr lang="en-US" i="1" dirty="0" smtClean="0">
                <a:solidFill>
                  <a:srgbClr val="002060"/>
                </a:solidFill>
              </a:rPr>
              <a:t>acid glycol proteins.</a:t>
            </a:r>
          </a:p>
          <a:p>
            <a:pPr>
              <a:buNone/>
            </a:pPr>
            <a:r>
              <a:rPr lang="en-US" i="1" dirty="0" smtClean="0">
                <a:solidFill>
                  <a:srgbClr val="002060"/>
                </a:solidFill>
              </a:rPr>
              <a:t>3. α2 globulins: </a:t>
            </a:r>
            <a:r>
              <a:rPr lang="en-US" i="1" dirty="0" err="1" smtClean="0">
                <a:solidFill>
                  <a:srgbClr val="002060"/>
                </a:solidFill>
              </a:rPr>
              <a:t>Hepatoglobulins</a:t>
            </a:r>
            <a:r>
              <a:rPr lang="en-US" i="1" dirty="0" smtClean="0">
                <a:solidFill>
                  <a:srgbClr val="002060"/>
                </a:solidFill>
              </a:rPr>
              <a:t> , α2 -macro globulin and ceruloplasmin.</a:t>
            </a:r>
          </a:p>
          <a:p>
            <a:pPr>
              <a:buNone/>
            </a:pPr>
            <a:r>
              <a:rPr lang="el-GR" i="1" dirty="0" smtClean="0">
                <a:solidFill>
                  <a:srgbClr val="002060"/>
                </a:solidFill>
              </a:rPr>
              <a:t>4. β-</a:t>
            </a:r>
            <a:r>
              <a:rPr lang="en-US" i="1" dirty="0" smtClean="0">
                <a:solidFill>
                  <a:srgbClr val="002060"/>
                </a:solidFill>
              </a:rPr>
              <a:t>globulins: Transferring LDL, complement C3 proteins.</a:t>
            </a:r>
          </a:p>
          <a:p>
            <a:pPr>
              <a:buNone/>
            </a:pPr>
            <a:r>
              <a:rPr lang="el-GR" i="1" dirty="0" smtClean="0">
                <a:solidFill>
                  <a:srgbClr val="002060"/>
                </a:solidFill>
              </a:rPr>
              <a:t>5. γ- </a:t>
            </a:r>
            <a:r>
              <a:rPr lang="en-US" i="1" dirty="0" smtClean="0">
                <a:solidFill>
                  <a:srgbClr val="002060"/>
                </a:solidFill>
              </a:rPr>
              <a:t>globulin: IgG, IgA, IgM , </a:t>
            </a:r>
            <a:r>
              <a:rPr lang="en-US" i="1" dirty="0" err="1" smtClean="0">
                <a:solidFill>
                  <a:srgbClr val="002060"/>
                </a:solidFill>
              </a:rPr>
              <a:t>IgD</a:t>
            </a:r>
            <a:r>
              <a:rPr lang="en-US" i="1" dirty="0" smtClean="0">
                <a:solidFill>
                  <a:srgbClr val="002060"/>
                </a:solidFill>
              </a:rPr>
              <a:t>, </a:t>
            </a:r>
            <a:r>
              <a:rPr lang="en-US" i="1" dirty="0" err="1" smtClean="0">
                <a:solidFill>
                  <a:srgbClr val="002060"/>
                </a:solidFill>
              </a:rPr>
              <a:t>IgE</a:t>
            </a:r>
            <a:r>
              <a:rPr lang="en-US" i="1" dirty="0" smtClean="0">
                <a:solidFill>
                  <a:srgbClr val="002060"/>
                </a:solidFill>
              </a:rPr>
              <a:t>.</a:t>
            </a:r>
            <a:endParaRPr lang="en-US" i="1" dirty="0">
              <a:solidFill>
                <a:srgbClr val="00206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stretch>
            <a:fillRect/>
          </a:stretch>
        </p:blipFill>
        <p:spPr bwMode="auto">
          <a:xfrm>
            <a:off x="381000" y="609600"/>
            <a:ext cx="7924800" cy="601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13"/>
          <p:cNvSpPr/>
          <p:nvPr/>
        </p:nvSpPr>
        <p:spPr>
          <a:xfrm>
            <a:off x="304800" y="3066196"/>
            <a:ext cx="8610600" cy="743803"/>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endParaRPr lang="ar-SA"/>
          </a:p>
        </p:txBody>
      </p:sp>
      <p:sp>
        <p:nvSpPr>
          <p:cNvPr id="15" name="مستطيل 14"/>
          <p:cNvSpPr/>
          <p:nvPr/>
        </p:nvSpPr>
        <p:spPr>
          <a:xfrm>
            <a:off x="303663" y="3810000"/>
            <a:ext cx="8610600" cy="685800"/>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endParaRPr lang="ar-SA"/>
          </a:p>
        </p:txBody>
      </p:sp>
      <p:sp>
        <p:nvSpPr>
          <p:cNvPr id="16" name="مستطيل 15"/>
          <p:cNvSpPr/>
          <p:nvPr/>
        </p:nvSpPr>
        <p:spPr>
          <a:xfrm>
            <a:off x="304800" y="4495800"/>
            <a:ext cx="8610600" cy="751764"/>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endParaRPr lang="ar-SA"/>
          </a:p>
        </p:txBody>
      </p:sp>
      <p:sp>
        <p:nvSpPr>
          <p:cNvPr id="17" name="مستطيل 16"/>
          <p:cNvSpPr/>
          <p:nvPr/>
        </p:nvSpPr>
        <p:spPr>
          <a:xfrm>
            <a:off x="304800" y="5247564"/>
            <a:ext cx="8610600" cy="777326"/>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endParaRPr lang="ar-SA"/>
          </a:p>
        </p:txBody>
      </p:sp>
      <p:sp>
        <p:nvSpPr>
          <p:cNvPr id="18" name="مستطيل 17"/>
          <p:cNvSpPr/>
          <p:nvPr/>
        </p:nvSpPr>
        <p:spPr>
          <a:xfrm>
            <a:off x="304800" y="6024890"/>
            <a:ext cx="8610600" cy="523220"/>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endParaRPr lang="ar-SA"/>
          </a:p>
        </p:txBody>
      </p:sp>
      <p:sp>
        <p:nvSpPr>
          <p:cNvPr id="13" name="مستطيل 12"/>
          <p:cNvSpPr/>
          <p:nvPr/>
        </p:nvSpPr>
        <p:spPr>
          <a:xfrm>
            <a:off x="304800" y="2284294"/>
            <a:ext cx="8610600" cy="781902"/>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endParaRPr lang="ar-SA"/>
          </a:p>
        </p:txBody>
      </p:sp>
      <p:sp>
        <p:nvSpPr>
          <p:cNvPr id="12" name="مستطيل 11"/>
          <p:cNvSpPr/>
          <p:nvPr/>
        </p:nvSpPr>
        <p:spPr>
          <a:xfrm>
            <a:off x="304800" y="1598494"/>
            <a:ext cx="8610600" cy="685800"/>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endParaRPr lang="ar-SA"/>
          </a:p>
        </p:txBody>
      </p:sp>
      <p:sp>
        <p:nvSpPr>
          <p:cNvPr id="11" name="مستطيل 10"/>
          <p:cNvSpPr/>
          <p:nvPr/>
        </p:nvSpPr>
        <p:spPr>
          <a:xfrm>
            <a:off x="304800" y="914400"/>
            <a:ext cx="8610600" cy="685800"/>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endParaRPr lang="ar-SA"/>
          </a:p>
        </p:txBody>
      </p:sp>
      <p:sp>
        <p:nvSpPr>
          <p:cNvPr id="10" name="مستطيل 9"/>
          <p:cNvSpPr/>
          <p:nvPr/>
        </p:nvSpPr>
        <p:spPr>
          <a:xfrm>
            <a:off x="304800" y="228600"/>
            <a:ext cx="8610600" cy="685800"/>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endParaRPr lang="ar-SA"/>
          </a:p>
        </p:txBody>
      </p:sp>
      <p:pic>
        <p:nvPicPr>
          <p:cNvPr id="4" name="عنصر نائب للمحتوى 6" descr="9876.bmp"/>
          <p:cNvPicPr>
            <a:picLocks noGrp="1" noChangeAspect="1"/>
          </p:cNvPicPr>
          <p:nvPr>
            <p:ph idx="1"/>
          </p:nvPr>
        </p:nvPicPr>
        <p:blipFill rotWithShape="1">
          <a:blip r:embed="rId2" cstate="print"/>
          <a:srcRect l="7840" t="4179" r="58606" b="2686"/>
          <a:stretch/>
        </p:blipFill>
        <p:spPr>
          <a:xfrm>
            <a:off x="6934200" y="318448"/>
            <a:ext cx="2019869" cy="6387152"/>
          </a:xfrm>
        </p:spPr>
      </p:pic>
      <p:sp>
        <p:nvSpPr>
          <p:cNvPr id="19" name="مستطيل 18"/>
          <p:cNvSpPr/>
          <p:nvPr/>
        </p:nvSpPr>
        <p:spPr>
          <a:xfrm>
            <a:off x="304800" y="304800"/>
            <a:ext cx="1454694" cy="523220"/>
          </a:xfrm>
          <a:prstGeom prst="rect">
            <a:avLst/>
          </a:prstGeom>
        </p:spPr>
        <p:txBody>
          <a:bodyPr wrap="none">
            <a:spAutoFit/>
          </a:bodyPr>
          <a:lstStyle/>
          <a:p>
            <a:pPr>
              <a:defRPr/>
            </a:pPr>
            <a:r>
              <a:rPr lang="en-US" sz="2800" b="1" i="1" dirty="0">
                <a:solidFill>
                  <a:srgbClr val="00B050"/>
                </a:solidFill>
              </a:rPr>
              <a:t>N</a:t>
            </a:r>
            <a:r>
              <a:rPr lang="en-US" sz="2800" b="1" i="1" dirty="0" smtClean="0">
                <a:solidFill>
                  <a:srgbClr val="00B050"/>
                </a:solidFill>
              </a:rPr>
              <a:t>ormal</a:t>
            </a:r>
            <a:endParaRPr lang="en-US" sz="2800" b="1" i="1" dirty="0">
              <a:solidFill>
                <a:srgbClr val="00B050"/>
              </a:solidFill>
            </a:endParaRPr>
          </a:p>
        </p:txBody>
      </p:sp>
      <p:sp>
        <p:nvSpPr>
          <p:cNvPr id="20" name="مستطيل 19"/>
          <p:cNvSpPr/>
          <p:nvPr/>
        </p:nvSpPr>
        <p:spPr>
          <a:xfrm>
            <a:off x="320722" y="3055203"/>
            <a:ext cx="6613478" cy="830997"/>
          </a:xfrm>
          <a:prstGeom prst="rect">
            <a:avLst/>
          </a:prstGeom>
        </p:spPr>
        <p:txBody>
          <a:bodyPr wrap="square">
            <a:spAutoFit/>
          </a:bodyPr>
          <a:lstStyle/>
          <a:p>
            <a:pPr>
              <a:defRPr/>
            </a:pPr>
            <a:r>
              <a:rPr lang="en-US" sz="1600" b="1" i="1" dirty="0" smtClean="0">
                <a:solidFill>
                  <a:srgbClr val="FF0000"/>
                </a:solidFill>
              </a:rPr>
              <a:t>Nephrotic </a:t>
            </a:r>
            <a:r>
              <a:rPr lang="en-US" sz="1600" b="1" i="1" dirty="0">
                <a:solidFill>
                  <a:srgbClr val="FF0000"/>
                </a:solidFill>
              </a:rPr>
              <a:t>syndrome: </a:t>
            </a:r>
            <a:r>
              <a:rPr lang="en-US" sz="1600" b="1" i="1" dirty="0"/>
              <a:t>↓ in alb., α1 and γ- globulins, increase in α2 and β2 (due to α2 -macro globulin and </a:t>
            </a:r>
            <a:r>
              <a:rPr lang="en-US" sz="1600" b="1" i="1" dirty="0" smtClean="0"/>
              <a:t>Apo lipoprotein </a:t>
            </a:r>
            <a:r>
              <a:rPr lang="en-US" sz="1600" b="1" i="1" dirty="0"/>
              <a:t>B) it can only seen in very sever case and other protein losing states</a:t>
            </a:r>
            <a:r>
              <a:rPr lang="en-US" sz="1600" b="1" dirty="0"/>
              <a:t>.</a:t>
            </a:r>
          </a:p>
        </p:txBody>
      </p:sp>
      <p:sp>
        <p:nvSpPr>
          <p:cNvPr id="21" name="مستطيل 20"/>
          <p:cNvSpPr/>
          <p:nvPr/>
        </p:nvSpPr>
        <p:spPr>
          <a:xfrm>
            <a:off x="320722" y="5199459"/>
            <a:ext cx="6613478" cy="830997"/>
          </a:xfrm>
          <a:prstGeom prst="rect">
            <a:avLst/>
          </a:prstGeom>
        </p:spPr>
        <p:txBody>
          <a:bodyPr wrap="square">
            <a:spAutoFit/>
          </a:bodyPr>
          <a:lstStyle/>
          <a:p>
            <a:pPr>
              <a:defRPr/>
            </a:pPr>
            <a:r>
              <a:rPr lang="en-US" sz="1600" b="1" i="1" dirty="0" smtClean="0">
                <a:solidFill>
                  <a:srgbClr val="FF0000"/>
                </a:solidFill>
              </a:rPr>
              <a:t>Hypogamna </a:t>
            </a:r>
            <a:r>
              <a:rPr lang="en-US" sz="1600" b="1" i="1" dirty="0">
                <a:solidFill>
                  <a:srgbClr val="FF0000"/>
                </a:solidFill>
              </a:rPr>
              <a:t>globulinaemia: </a:t>
            </a:r>
            <a:r>
              <a:rPr lang="en-US" sz="1600" b="1" i="1" dirty="0"/>
              <a:t>↓ in γ- globulins seen in defect of humeral immunity involving </a:t>
            </a:r>
            <a:r>
              <a:rPr lang="en-US" sz="1600" b="1" i="1" dirty="0" err="1"/>
              <a:t>IgG</a:t>
            </a:r>
            <a:r>
              <a:rPr lang="en-US" sz="1600" b="1" i="1" dirty="0"/>
              <a:t> the major component of total γ- globulins</a:t>
            </a:r>
          </a:p>
        </p:txBody>
      </p:sp>
      <p:sp>
        <p:nvSpPr>
          <p:cNvPr id="22" name="مستطيل 21"/>
          <p:cNvSpPr/>
          <p:nvPr/>
        </p:nvSpPr>
        <p:spPr>
          <a:xfrm>
            <a:off x="321858" y="2288043"/>
            <a:ext cx="6612341" cy="830997"/>
          </a:xfrm>
          <a:prstGeom prst="rect">
            <a:avLst/>
          </a:prstGeom>
        </p:spPr>
        <p:txBody>
          <a:bodyPr wrap="square">
            <a:spAutoFit/>
          </a:bodyPr>
          <a:lstStyle/>
          <a:p>
            <a:pPr>
              <a:defRPr/>
            </a:pPr>
            <a:r>
              <a:rPr lang="en-US" sz="1600" b="1" i="1" dirty="0" smtClean="0">
                <a:solidFill>
                  <a:srgbClr val="FF0000"/>
                </a:solidFill>
              </a:rPr>
              <a:t>Cirrhosis</a:t>
            </a:r>
            <a:r>
              <a:rPr lang="en-US" sz="1600" b="1" i="1" dirty="0">
                <a:solidFill>
                  <a:srgbClr val="FF0000"/>
                </a:solidFill>
              </a:rPr>
              <a:t>: </a:t>
            </a:r>
            <a:r>
              <a:rPr lang="en-US" sz="1600" b="1" i="1" dirty="0"/>
              <a:t>low alb. Level and a diffuse increase in γ- globulins and β- γ fusion due to increase in IgA, this occur in advance cases and of little diagnostic value</a:t>
            </a:r>
          </a:p>
        </p:txBody>
      </p:sp>
      <p:sp>
        <p:nvSpPr>
          <p:cNvPr id="23" name="مستطيل 22"/>
          <p:cNvSpPr/>
          <p:nvPr/>
        </p:nvSpPr>
        <p:spPr>
          <a:xfrm>
            <a:off x="320721" y="3810000"/>
            <a:ext cx="6613477" cy="646331"/>
          </a:xfrm>
          <a:prstGeom prst="rect">
            <a:avLst/>
          </a:prstGeom>
        </p:spPr>
        <p:txBody>
          <a:bodyPr wrap="square">
            <a:spAutoFit/>
          </a:bodyPr>
          <a:lstStyle/>
          <a:p>
            <a:pPr>
              <a:defRPr/>
            </a:pPr>
            <a:r>
              <a:rPr lang="en-US" b="1" i="1" dirty="0" smtClean="0">
                <a:solidFill>
                  <a:srgbClr val="FF0000"/>
                </a:solidFill>
              </a:rPr>
              <a:t>α1- </a:t>
            </a:r>
            <a:r>
              <a:rPr lang="en-US" b="1" i="1" dirty="0">
                <a:solidFill>
                  <a:srgbClr val="FF0000"/>
                </a:solidFill>
              </a:rPr>
              <a:t>anti trypsin deficiency</a:t>
            </a:r>
            <a:r>
              <a:rPr lang="en-US" i="1" dirty="0"/>
              <a:t>: the major component, it is occur in homozygote for the z gene but α1 in normal in heterozygote.</a:t>
            </a:r>
            <a:endParaRPr lang="en-US" b="1" i="1" dirty="0"/>
          </a:p>
        </p:txBody>
      </p:sp>
      <p:sp>
        <p:nvSpPr>
          <p:cNvPr id="24" name="مستطيل 23"/>
          <p:cNvSpPr/>
          <p:nvPr/>
        </p:nvSpPr>
        <p:spPr>
          <a:xfrm>
            <a:off x="321858" y="4487923"/>
            <a:ext cx="6612340" cy="646331"/>
          </a:xfrm>
          <a:prstGeom prst="rect">
            <a:avLst/>
          </a:prstGeom>
        </p:spPr>
        <p:txBody>
          <a:bodyPr wrap="square">
            <a:spAutoFit/>
          </a:bodyPr>
          <a:lstStyle/>
          <a:p>
            <a:pPr>
              <a:defRPr/>
            </a:pPr>
            <a:r>
              <a:rPr lang="en-US" b="1" i="1" dirty="0" smtClean="0">
                <a:solidFill>
                  <a:srgbClr val="FF0000"/>
                </a:solidFill>
              </a:rPr>
              <a:t>Paraproteinaemia </a:t>
            </a:r>
            <a:r>
              <a:rPr lang="en-US" b="1" i="1" dirty="0">
                <a:solidFill>
                  <a:srgbClr val="FF0000"/>
                </a:solidFill>
              </a:rPr>
              <a:t>with immune suppression</a:t>
            </a:r>
            <a:r>
              <a:rPr lang="en-US" b="1" i="1" dirty="0"/>
              <a:t>: The use of serum protein electrophoresis to detect par proteins.</a:t>
            </a:r>
          </a:p>
        </p:txBody>
      </p:sp>
      <p:sp>
        <p:nvSpPr>
          <p:cNvPr id="25" name="مستطيل 24"/>
          <p:cNvSpPr/>
          <p:nvPr/>
        </p:nvSpPr>
        <p:spPr>
          <a:xfrm>
            <a:off x="304800" y="6024890"/>
            <a:ext cx="1454694" cy="523220"/>
          </a:xfrm>
          <a:prstGeom prst="rect">
            <a:avLst/>
          </a:prstGeom>
        </p:spPr>
        <p:txBody>
          <a:bodyPr wrap="none">
            <a:spAutoFit/>
          </a:bodyPr>
          <a:lstStyle/>
          <a:p>
            <a:pPr>
              <a:defRPr/>
            </a:pPr>
            <a:r>
              <a:rPr lang="en-US" sz="2800" b="1" i="1" dirty="0">
                <a:solidFill>
                  <a:srgbClr val="00B050"/>
                </a:solidFill>
              </a:rPr>
              <a:t>N</a:t>
            </a:r>
            <a:r>
              <a:rPr lang="en-US" sz="2800" b="1" i="1" dirty="0" smtClean="0">
                <a:solidFill>
                  <a:srgbClr val="00B050"/>
                </a:solidFill>
              </a:rPr>
              <a:t>ormal</a:t>
            </a:r>
            <a:endParaRPr lang="en-US" sz="2800" b="1" i="1" dirty="0">
              <a:solidFill>
                <a:srgbClr val="00B050"/>
              </a:solidFill>
            </a:endParaRPr>
          </a:p>
        </p:txBody>
      </p:sp>
      <p:sp>
        <p:nvSpPr>
          <p:cNvPr id="26" name="مستطيل 25"/>
          <p:cNvSpPr/>
          <p:nvPr/>
        </p:nvSpPr>
        <p:spPr>
          <a:xfrm>
            <a:off x="304800" y="1047690"/>
            <a:ext cx="2778325" cy="400110"/>
          </a:xfrm>
          <a:prstGeom prst="rect">
            <a:avLst/>
          </a:prstGeom>
        </p:spPr>
        <p:txBody>
          <a:bodyPr wrap="none">
            <a:spAutoFit/>
          </a:bodyPr>
          <a:lstStyle/>
          <a:p>
            <a:pPr>
              <a:defRPr/>
            </a:pPr>
            <a:r>
              <a:rPr lang="en-US" sz="2000" b="1" i="1" dirty="0" smtClean="0">
                <a:solidFill>
                  <a:srgbClr val="FF0000"/>
                </a:solidFill>
              </a:rPr>
              <a:t>Acute phase reaction</a:t>
            </a:r>
            <a:endParaRPr lang="en-US" sz="2000" b="1" i="1" dirty="0">
              <a:solidFill>
                <a:srgbClr val="FF0000"/>
              </a:solidFill>
            </a:endParaRPr>
          </a:p>
        </p:txBody>
      </p:sp>
      <p:sp>
        <p:nvSpPr>
          <p:cNvPr id="27" name="مستطيل 26"/>
          <p:cNvSpPr/>
          <p:nvPr/>
        </p:nvSpPr>
        <p:spPr>
          <a:xfrm>
            <a:off x="269675" y="1741339"/>
            <a:ext cx="2895280" cy="400110"/>
          </a:xfrm>
          <a:prstGeom prst="rect">
            <a:avLst/>
          </a:prstGeom>
        </p:spPr>
        <p:txBody>
          <a:bodyPr wrap="none">
            <a:spAutoFit/>
          </a:bodyPr>
          <a:lstStyle/>
          <a:p>
            <a:pPr>
              <a:defRPr/>
            </a:pPr>
            <a:r>
              <a:rPr lang="en-US" sz="2000" b="1" i="1" dirty="0" smtClean="0">
                <a:solidFill>
                  <a:srgbClr val="FF0000"/>
                </a:solidFill>
              </a:rPr>
              <a:t>Chronic inflammation</a:t>
            </a:r>
            <a:endParaRPr lang="en-US" sz="2000" b="1" i="1" dirty="0">
              <a:solidFill>
                <a:srgbClr val="FF0000"/>
              </a:solidFill>
            </a:endParaRPr>
          </a:p>
        </p:txBody>
      </p:sp>
    </p:spTree>
    <p:extLst>
      <p:ext uri="{BB962C8B-B14F-4D97-AF65-F5344CB8AC3E}">
        <p14:creationId xmlns:p14="http://schemas.microsoft.com/office/powerpoint/2010/main" xmlns="" val="944830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عنصر نائب للمحتوى 6" descr="9876.bmp"/>
          <p:cNvPicPr>
            <a:picLocks noGrp="1" noChangeAspect="1"/>
          </p:cNvPicPr>
          <p:nvPr>
            <p:ph idx="1"/>
          </p:nvPr>
        </p:nvPicPr>
        <p:blipFill>
          <a:blip r:embed="rId2" cstate="print"/>
          <a:stretch>
            <a:fillRect/>
          </a:stretch>
        </p:blipFill>
        <p:spPr>
          <a:xfrm>
            <a:off x="533400" y="152400"/>
            <a:ext cx="8077200" cy="6553199"/>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534400" cy="6248400"/>
          </a:xfrm>
        </p:spPr>
        <p:txBody>
          <a:bodyPr>
            <a:noAutofit/>
          </a:bodyPr>
          <a:lstStyle/>
          <a:p>
            <a:pPr>
              <a:buNone/>
            </a:pPr>
            <a:r>
              <a:rPr lang="en-US" sz="2000" b="1" i="1" dirty="0" smtClean="0">
                <a:solidFill>
                  <a:srgbClr val="002060"/>
                </a:solidFill>
              </a:rPr>
              <a:t>a= Normal</a:t>
            </a:r>
          </a:p>
          <a:p>
            <a:pPr>
              <a:buNone/>
            </a:pPr>
            <a:r>
              <a:rPr lang="en-US" sz="2000" b="1" i="1" dirty="0" smtClean="0">
                <a:solidFill>
                  <a:srgbClr val="002060"/>
                </a:solidFill>
              </a:rPr>
              <a:t>b= Nephrotic syndrome: ↓ in alb., α1 and γ- globulins, increase in α2 and β2 (due to α2 -macro globulin and Apo lipoprotein B) it can only seen in very sever case and other protein losing states.</a:t>
            </a:r>
          </a:p>
          <a:p>
            <a:pPr>
              <a:buNone/>
            </a:pPr>
            <a:endParaRPr lang="en-US" sz="2000" b="1" i="1" dirty="0" smtClean="0">
              <a:solidFill>
                <a:srgbClr val="002060"/>
              </a:solidFill>
            </a:endParaRPr>
          </a:p>
          <a:p>
            <a:pPr>
              <a:buNone/>
            </a:pPr>
            <a:r>
              <a:rPr lang="en-US" sz="2000" b="1" i="1" dirty="0" smtClean="0">
                <a:solidFill>
                  <a:srgbClr val="002060"/>
                </a:solidFill>
              </a:rPr>
              <a:t>c= Hypogamna globulinaemia: ↓ in γ- globulins seen in defect of humeral immunity involving </a:t>
            </a:r>
            <a:r>
              <a:rPr lang="en-US" sz="2000" b="1" i="1" dirty="0" err="1" smtClean="0">
                <a:solidFill>
                  <a:srgbClr val="002060"/>
                </a:solidFill>
              </a:rPr>
              <a:t>IgG</a:t>
            </a:r>
            <a:r>
              <a:rPr lang="en-US" sz="2000" b="1" i="1" dirty="0" smtClean="0">
                <a:solidFill>
                  <a:srgbClr val="002060"/>
                </a:solidFill>
              </a:rPr>
              <a:t> the major component of total γ- globulins</a:t>
            </a:r>
          </a:p>
          <a:p>
            <a:pPr>
              <a:buNone/>
            </a:pPr>
            <a:r>
              <a:rPr lang="en-US" sz="2000" b="1" i="1" dirty="0" smtClean="0">
                <a:solidFill>
                  <a:srgbClr val="002060"/>
                </a:solidFill>
              </a:rPr>
              <a:t>d= Cirrhosis: low alb. Level and a diffuse increase in γ- globulins and β- γ fusion due to increase in </a:t>
            </a:r>
            <a:r>
              <a:rPr lang="en-US" sz="2000" b="1" i="1" dirty="0" err="1" smtClean="0">
                <a:solidFill>
                  <a:srgbClr val="002060"/>
                </a:solidFill>
              </a:rPr>
              <a:t>IgA</a:t>
            </a:r>
            <a:r>
              <a:rPr lang="en-US" sz="2000" b="1" i="1" dirty="0" smtClean="0">
                <a:solidFill>
                  <a:srgbClr val="002060"/>
                </a:solidFill>
              </a:rPr>
              <a:t>, this occur in advance cases and of little diagnostic value</a:t>
            </a:r>
          </a:p>
          <a:p>
            <a:pPr>
              <a:buNone/>
            </a:pPr>
            <a:r>
              <a:rPr lang="en-US" sz="2000" b="1" i="1" dirty="0" smtClean="0">
                <a:solidFill>
                  <a:srgbClr val="002060"/>
                </a:solidFill>
              </a:rPr>
              <a:t>e= α1- anti trypsin deficiency: The major component, it is occur in homozygote for the z gene but α1 in normal in heterozygote.</a:t>
            </a:r>
          </a:p>
          <a:p>
            <a:pPr>
              <a:buNone/>
            </a:pPr>
            <a:r>
              <a:rPr lang="en-US" sz="2000" b="1" i="1" dirty="0" smtClean="0">
                <a:solidFill>
                  <a:srgbClr val="002060"/>
                </a:solidFill>
              </a:rPr>
              <a:t>f= Hyper gamma globulinaemia: This diffuses hyper gamma </a:t>
            </a:r>
            <a:r>
              <a:rPr lang="en-US" sz="2000" b="1" i="1" dirty="0" err="1" smtClean="0">
                <a:solidFill>
                  <a:srgbClr val="002060"/>
                </a:solidFill>
              </a:rPr>
              <a:t>globulinaemia</a:t>
            </a:r>
            <a:r>
              <a:rPr lang="en-US" sz="2000" b="1" i="1" dirty="0" smtClean="0">
                <a:solidFill>
                  <a:srgbClr val="002060"/>
                </a:solidFill>
              </a:rPr>
              <a:t>.</a:t>
            </a:r>
          </a:p>
          <a:p>
            <a:pPr>
              <a:buNone/>
            </a:pPr>
            <a:r>
              <a:rPr lang="en-US" sz="2000" b="1" i="1" dirty="0" smtClean="0">
                <a:solidFill>
                  <a:srgbClr val="002060"/>
                </a:solidFill>
              </a:rPr>
              <a:t>g= </a:t>
            </a:r>
            <a:r>
              <a:rPr lang="en-US" sz="2000" b="1" i="1" dirty="0" err="1" smtClean="0">
                <a:solidFill>
                  <a:srgbClr val="002060"/>
                </a:solidFill>
              </a:rPr>
              <a:t>Paraproteinaemia</a:t>
            </a:r>
            <a:r>
              <a:rPr lang="en-US" sz="2000" b="1" i="1" dirty="0" smtClean="0">
                <a:solidFill>
                  <a:srgbClr val="002060"/>
                </a:solidFill>
              </a:rPr>
              <a:t> with immune suppression: The use of serum protein electrophoresis to detect par proteins</a:t>
            </a:r>
            <a:r>
              <a:rPr lang="en-US" sz="2000" b="1" dirty="0" smtClean="0">
                <a:solidFill>
                  <a:srgbClr val="002060"/>
                </a:solidFill>
              </a:rPr>
              <a:t>.</a:t>
            </a:r>
            <a:endParaRPr lang="en-US" sz="2000" b="1" dirty="0">
              <a:solidFill>
                <a:srgbClr val="00206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5943600"/>
          </a:xfrm>
        </p:spPr>
        <p:txBody>
          <a:bodyPr>
            <a:normAutofit/>
          </a:bodyPr>
          <a:lstStyle/>
          <a:p>
            <a:pPr>
              <a:buNone/>
            </a:pPr>
            <a:r>
              <a:rPr lang="en-US" b="1" i="1" u="sng" dirty="0" smtClean="0">
                <a:solidFill>
                  <a:srgbClr val="002060"/>
                </a:solidFill>
              </a:rPr>
              <a:t>Albumins</a:t>
            </a:r>
          </a:p>
          <a:p>
            <a:pPr>
              <a:buNone/>
            </a:pPr>
            <a:r>
              <a:rPr lang="en-US" sz="2400" i="1" dirty="0" smtClean="0">
                <a:solidFill>
                  <a:srgbClr val="002060"/>
                </a:solidFill>
              </a:rPr>
              <a:t>    Albumins are the most abundant plasma protein makes the greatest contribution to the oncotic pressure of plasma. </a:t>
            </a:r>
          </a:p>
          <a:p>
            <a:pPr>
              <a:buNone/>
            </a:pPr>
            <a:endParaRPr lang="en-US" sz="2400" i="1" dirty="0" smtClean="0">
              <a:solidFill>
                <a:srgbClr val="002060"/>
              </a:solidFill>
            </a:endParaRPr>
          </a:p>
          <a:p>
            <a:pPr>
              <a:buNone/>
            </a:pPr>
            <a:r>
              <a:rPr lang="en-US" sz="2400" i="1" dirty="0" smtClean="0">
                <a:solidFill>
                  <a:srgbClr val="002060"/>
                </a:solidFill>
              </a:rPr>
              <a:t>Albumin has a m.wt of 65.000 Daltons, it is synthesized in liver. in plasma its </a:t>
            </a:r>
            <a:r>
              <a:rPr lang="en-US" sz="2400" b="1" i="1" dirty="0" smtClean="0">
                <a:solidFill>
                  <a:srgbClr val="002060"/>
                </a:solidFill>
              </a:rPr>
              <a:t>t l/2      = 20 days.</a:t>
            </a:r>
          </a:p>
          <a:p>
            <a:pPr>
              <a:buNone/>
            </a:pPr>
            <a:r>
              <a:rPr lang="en-US" sz="2400" b="1" i="1" dirty="0" smtClean="0">
                <a:solidFill>
                  <a:srgbClr val="002060"/>
                </a:solidFill>
              </a:rPr>
              <a:t> </a:t>
            </a:r>
          </a:p>
          <a:p>
            <a:pPr>
              <a:buNone/>
            </a:pPr>
            <a:r>
              <a:rPr lang="en-US" sz="2400" b="1" i="1" dirty="0" smtClean="0">
                <a:solidFill>
                  <a:srgbClr val="002060"/>
                </a:solidFill>
              </a:rPr>
              <a:t>Albumin is used in maintaining plasma volume.</a:t>
            </a:r>
          </a:p>
          <a:p>
            <a:pPr>
              <a:buNone/>
            </a:pPr>
            <a:r>
              <a:rPr lang="en-US" sz="2400" b="1" i="1" dirty="0" smtClean="0">
                <a:solidFill>
                  <a:srgbClr val="002060"/>
                </a:solidFill>
              </a:rPr>
              <a:t>Two rare of congenital abnormalities of albumin synthesis.</a:t>
            </a:r>
          </a:p>
          <a:p>
            <a:pPr>
              <a:buNone/>
            </a:pPr>
            <a:r>
              <a:rPr lang="en-US" sz="2400" i="1" dirty="0" smtClean="0">
                <a:solidFill>
                  <a:srgbClr val="002060"/>
                </a:solidFill>
              </a:rPr>
              <a:t>1- </a:t>
            </a:r>
            <a:r>
              <a:rPr lang="en-US" sz="2400" b="1" i="1" dirty="0" smtClean="0">
                <a:solidFill>
                  <a:srgbClr val="002060"/>
                </a:solidFill>
              </a:rPr>
              <a:t>Bis albuminaemia. </a:t>
            </a:r>
          </a:p>
          <a:p>
            <a:pPr>
              <a:buNone/>
            </a:pPr>
            <a:r>
              <a:rPr lang="en-US" sz="2400" b="1" i="1" dirty="0" smtClean="0">
                <a:solidFill>
                  <a:srgbClr val="002060"/>
                </a:solidFill>
              </a:rPr>
              <a:t>2- An albuminaemia, there is a defection in protein synthesis</a:t>
            </a:r>
            <a:endParaRPr lang="en-US" sz="2400" i="1" dirty="0">
              <a:solidFill>
                <a:srgbClr val="00206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686800" cy="6019800"/>
          </a:xfrm>
        </p:spPr>
        <p:txBody>
          <a:bodyPr>
            <a:normAutofit/>
          </a:bodyPr>
          <a:lstStyle/>
          <a:p>
            <a:pPr>
              <a:buNone/>
            </a:pPr>
            <a:r>
              <a:rPr lang="en-US" sz="2800" b="1" i="1" u="sng" dirty="0" smtClean="0">
                <a:solidFill>
                  <a:srgbClr val="002060"/>
                </a:solidFill>
              </a:rPr>
              <a:t>High plasma albumin levels:</a:t>
            </a:r>
          </a:p>
          <a:p>
            <a:pPr>
              <a:buNone/>
            </a:pPr>
            <a:r>
              <a:rPr lang="en-US" sz="2000" i="1" dirty="0" smtClean="0">
                <a:solidFill>
                  <a:srgbClr val="002060"/>
                </a:solidFill>
              </a:rPr>
              <a:t>   Found only with dehydration, or artfactually in a sample taken with prolonged venous stasis.</a:t>
            </a:r>
          </a:p>
          <a:p>
            <a:pPr>
              <a:buNone/>
            </a:pPr>
            <a:endParaRPr lang="en-US" sz="2000" i="1" dirty="0" smtClean="0">
              <a:solidFill>
                <a:srgbClr val="002060"/>
              </a:solidFill>
            </a:endParaRPr>
          </a:p>
          <a:p>
            <a:pPr>
              <a:buNone/>
            </a:pPr>
            <a:r>
              <a:rPr lang="en-US" sz="2000" b="1" i="1" dirty="0" smtClean="0">
                <a:solidFill>
                  <a:srgbClr val="002060"/>
                </a:solidFill>
              </a:rPr>
              <a:t>Low Albumin levels are of clinical importance</a:t>
            </a:r>
          </a:p>
          <a:p>
            <a:pPr>
              <a:buNone/>
            </a:pPr>
            <a:r>
              <a:rPr lang="en-US" sz="2400" b="1" i="1" u="sng" dirty="0" smtClean="0">
                <a:solidFill>
                  <a:srgbClr val="002060"/>
                </a:solidFill>
              </a:rPr>
              <a:t>Cause of hypo albumina</a:t>
            </a:r>
          </a:p>
          <a:p>
            <a:pPr>
              <a:buNone/>
            </a:pPr>
            <a:r>
              <a:rPr lang="en-US" sz="2000" i="1" dirty="0" smtClean="0">
                <a:solidFill>
                  <a:srgbClr val="002060"/>
                </a:solidFill>
              </a:rPr>
              <a:t>1. Dilution by an excess of protein free fluid.</a:t>
            </a:r>
          </a:p>
          <a:p>
            <a:pPr>
              <a:buNone/>
            </a:pPr>
            <a:r>
              <a:rPr lang="en-US" sz="2000" i="1" dirty="0" smtClean="0">
                <a:solidFill>
                  <a:srgbClr val="002060"/>
                </a:solidFill>
              </a:rPr>
              <a:t>2. Redistribution in to interstitial fluid due to increased capillary permeability.</a:t>
            </a:r>
          </a:p>
          <a:p>
            <a:pPr>
              <a:buNone/>
            </a:pPr>
            <a:r>
              <a:rPr lang="en-US" sz="2000" i="1" dirty="0" smtClean="0">
                <a:solidFill>
                  <a:srgbClr val="002060"/>
                </a:solidFill>
              </a:rPr>
              <a:t> </a:t>
            </a:r>
            <a:r>
              <a:rPr lang="en-US" sz="2000" b="1" i="1" dirty="0" smtClean="0">
                <a:solidFill>
                  <a:srgbClr val="002060"/>
                </a:solidFill>
              </a:rPr>
              <a:t>The true albumin deficiency due to a decreased rate of synthesis, or increase rate of catabolism, or loss from the body.</a:t>
            </a:r>
          </a:p>
          <a:p>
            <a:pPr>
              <a:buNone/>
            </a:pPr>
            <a:endParaRPr lang="en-US" sz="2000" b="1" i="1" dirty="0" smtClean="0">
              <a:solidFill>
                <a:srgbClr val="002060"/>
              </a:solidFill>
            </a:endParaRPr>
          </a:p>
          <a:p>
            <a:pPr>
              <a:buNone/>
            </a:pPr>
            <a:r>
              <a:rPr lang="en-US" sz="2000" i="1" dirty="0" smtClean="0">
                <a:solidFill>
                  <a:srgbClr val="002060"/>
                </a:solidFill>
              </a:rPr>
              <a:t>3. Decrease rate of synthesis 4% of body albumin is replaced each day by hepatic synthesis.</a:t>
            </a:r>
          </a:p>
          <a:p>
            <a:pPr>
              <a:buNone/>
            </a:pPr>
            <a:r>
              <a:rPr lang="en-US" sz="2000" i="1" dirty="0" smtClean="0">
                <a:solidFill>
                  <a:srgbClr val="002060"/>
                </a:solidFill>
              </a:rPr>
              <a:t> </a:t>
            </a:r>
            <a:endParaRPr lang="en-US" sz="2000" i="1" dirty="0">
              <a:solidFill>
                <a:srgbClr val="00206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686800" cy="6019800"/>
          </a:xfrm>
        </p:spPr>
        <p:txBody>
          <a:bodyPr>
            <a:normAutofit fontScale="92500" lnSpcReduction="10000"/>
          </a:bodyPr>
          <a:lstStyle/>
          <a:p>
            <a:pPr>
              <a:buNone/>
            </a:pPr>
            <a:r>
              <a:rPr lang="en-US" b="1" i="1" dirty="0" smtClean="0">
                <a:solidFill>
                  <a:srgbClr val="002060"/>
                </a:solidFill>
              </a:rPr>
              <a:t>Impairment the synthesis will cause hypoalbuminaemia, and this due to</a:t>
            </a:r>
          </a:p>
          <a:p>
            <a:pPr>
              <a:buNone/>
            </a:pPr>
            <a:r>
              <a:rPr lang="en-US" i="1" dirty="0" smtClean="0">
                <a:solidFill>
                  <a:srgbClr val="002060"/>
                </a:solidFill>
              </a:rPr>
              <a:t>a</a:t>
            </a:r>
            <a:r>
              <a:rPr lang="en-US" dirty="0" smtClean="0">
                <a:solidFill>
                  <a:srgbClr val="002060"/>
                </a:solidFill>
              </a:rPr>
              <a:t>- </a:t>
            </a:r>
            <a:r>
              <a:rPr lang="en-US" i="1" dirty="0" smtClean="0">
                <a:solidFill>
                  <a:srgbClr val="002060"/>
                </a:solidFill>
              </a:rPr>
              <a:t>Malnutrition or malabsorption.</a:t>
            </a:r>
          </a:p>
          <a:p>
            <a:pPr>
              <a:buNone/>
            </a:pPr>
            <a:r>
              <a:rPr lang="en-US" i="1" dirty="0" smtClean="0">
                <a:solidFill>
                  <a:srgbClr val="002060"/>
                </a:solidFill>
              </a:rPr>
              <a:t>b- Chronic liver dysfunction.</a:t>
            </a:r>
          </a:p>
          <a:p>
            <a:pPr>
              <a:buNone/>
            </a:pPr>
            <a:r>
              <a:rPr lang="en-US" i="1" dirty="0" smtClean="0">
                <a:solidFill>
                  <a:srgbClr val="002060"/>
                </a:solidFill>
              </a:rPr>
              <a:t>4. Increase the catabolism of albumin as in fever.</a:t>
            </a:r>
          </a:p>
          <a:p>
            <a:pPr>
              <a:buNone/>
            </a:pPr>
            <a:r>
              <a:rPr lang="en-US" i="1" dirty="0" smtClean="0">
                <a:solidFill>
                  <a:srgbClr val="002060"/>
                </a:solidFill>
              </a:rPr>
              <a:t>5. Increase loss of alb. From the body.</a:t>
            </a:r>
          </a:p>
          <a:p>
            <a:pPr>
              <a:buNone/>
            </a:pPr>
            <a:r>
              <a:rPr lang="en-US" i="1" dirty="0" smtClean="0">
                <a:solidFill>
                  <a:srgbClr val="002060"/>
                </a:solidFill>
              </a:rPr>
              <a:t>Because of its relativity low m.wt of albumin, signification amounts are lost in a conditions in which there are an increased in permeability of membrane separating plasma from the outside of the body.</a:t>
            </a:r>
          </a:p>
          <a:p>
            <a:pPr>
              <a:buNone/>
            </a:pPr>
            <a:r>
              <a:rPr lang="en-US" b="1" i="1" u="sng" dirty="0" smtClean="0">
                <a:solidFill>
                  <a:srgbClr val="002060"/>
                </a:solidFill>
              </a:rPr>
              <a:t>The loss is through</a:t>
            </a:r>
          </a:p>
          <a:p>
            <a:pPr>
              <a:buNone/>
            </a:pPr>
            <a:r>
              <a:rPr lang="en-US" i="1" dirty="0" smtClean="0">
                <a:solidFill>
                  <a:srgbClr val="002060"/>
                </a:solidFill>
              </a:rPr>
              <a:t>a. The glomerulus's as in Nephrotic syndrome.</a:t>
            </a:r>
          </a:p>
          <a:p>
            <a:pPr>
              <a:buNone/>
            </a:pPr>
            <a:r>
              <a:rPr lang="en-US" i="1" dirty="0" smtClean="0">
                <a:solidFill>
                  <a:srgbClr val="002060"/>
                </a:solidFill>
              </a:rPr>
              <a:t>b. The skin because of extensive burns, or in skin disease as in psoriasis.</a:t>
            </a:r>
          </a:p>
          <a:p>
            <a:pPr>
              <a:buNone/>
            </a:pPr>
            <a:r>
              <a:rPr lang="en-US" i="1" dirty="0" smtClean="0">
                <a:solidFill>
                  <a:srgbClr val="002060"/>
                </a:solidFill>
              </a:rPr>
              <a:t>c. From the intestinal wall as in protein losing entro-pathy.</a:t>
            </a:r>
            <a:endParaRPr lang="en-US" i="1" dirty="0">
              <a:solidFill>
                <a:srgbClr val="00206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41080" cy="5928360"/>
          </a:xfrm>
        </p:spPr>
        <p:txBody>
          <a:bodyPr>
            <a:normAutofit fontScale="92500" lnSpcReduction="10000"/>
          </a:bodyPr>
          <a:lstStyle/>
          <a:p>
            <a:pPr>
              <a:buNone/>
            </a:pPr>
            <a:r>
              <a:rPr lang="en-US" sz="3000" b="1" i="1" u="sng" dirty="0" smtClean="0">
                <a:solidFill>
                  <a:srgbClr val="002060"/>
                </a:solidFill>
              </a:rPr>
              <a:t>Results of Hypoalbuminaemia</a:t>
            </a:r>
          </a:p>
          <a:p>
            <a:pPr>
              <a:buNone/>
            </a:pPr>
            <a:r>
              <a:rPr lang="en-US" dirty="0" smtClean="0">
                <a:solidFill>
                  <a:srgbClr val="002060"/>
                </a:solidFill>
              </a:rPr>
              <a:t>1- </a:t>
            </a:r>
            <a:r>
              <a:rPr lang="en-US" i="1" dirty="0" smtClean="0">
                <a:solidFill>
                  <a:srgbClr val="002060"/>
                </a:solidFill>
              </a:rPr>
              <a:t>Fluid distribution: Albumin is the most important protein contributing to plasma colloid osmotic pressure.</a:t>
            </a:r>
          </a:p>
          <a:p>
            <a:pPr>
              <a:buNone/>
            </a:pPr>
            <a:r>
              <a:rPr lang="en-US" i="1" dirty="0" smtClean="0">
                <a:solidFill>
                  <a:srgbClr val="002060"/>
                </a:solidFill>
              </a:rPr>
              <a:t> In hypoalbuminaemia, there will be a decrease in plasma oncotic pressure, disturbs the equilibrium between the plasma and interstitial fluid back into the blood at the end of capillaries. </a:t>
            </a:r>
          </a:p>
          <a:p>
            <a:pPr>
              <a:buNone/>
            </a:pPr>
            <a:r>
              <a:rPr lang="en-US" i="1" dirty="0" smtClean="0">
                <a:solidFill>
                  <a:srgbClr val="002060"/>
                </a:solidFill>
              </a:rPr>
              <a:t>The accumulation of interstitial fluid is seen clinically as</a:t>
            </a:r>
            <a:r>
              <a:rPr lang="en-US" b="1" i="1" u="sng" dirty="0" smtClean="0">
                <a:solidFill>
                  <a:srgbClr val="002060"/>
                </a:solidFill>
              </a:rPr>
              <a:t> Edema</a:t>
            </a:r>
            <a:r>
              <a:rPr lang="en-US" i="1" dirty="0" smtClean="0">
                <a:solidFill>
                  <a:srgbClr val="002060"/>
                </a:solidFill>
              </a:rPr>
              <a:t>.</a:t>
            </a:r>
          </a:p>
          <a:p>
            <a:pPr>
              <a:buNone/>
            </a:pPr>
            <a:endParaRPr lang="en-US" i="1" dirty="0" smtClean="0">
              <a:solidFill>
                <a:srgbClr val="002060"/>
              </a:solidFill>
            </a:endParaRPr>
          </a:p>
          <a:p>
            <a:pPr>
              <a:buNone/>
            </a:pPr>
            <a:r>
              <a:rPr lang="en-US" dirty="0" smtClean="0">
                <a:solidFill>
                  <a:srgbClr val="002060"/>
                </a:solidFill>
              </a:rPr>
              <a:t>2- </a:t>
            </a:r>
            <a:r>
              <a:rPr lang="en-US" i="1" dirty="0" smtClean="0">
                <a:solidFill>
                  <a:srgbClr val="002060"/>
                </a:solidFill>
              </a:rPr>
              <a:t>Binding function: 1/2 of calcium is bound to Albumin and hypoalbuminaemia produce hypocalcaemia. Albumin also binds to bilirubin, free fatty acid and number of drugs salicylate, penicillin and </a:t>
            </a:r>
            <a:r>
              <a:rPr lang="en-US" i="1" dirty="0" err="1" smtClean="0">
                <a:solidFill>
                  <a:srgbClr val="002060"/>
                </a:solidFill>
              </a:rPr>
              <a:t>sulphon</a:t>
            </a:r>
            <a:r>
              <a:rPr lang="en-US" i="1" dirty="0" smtClean="0">
                <a:solidFill>
                  <a:srgbClr val="002060"/>
                </a:solidFill>
              </a:rPr>
              <a:t> amides.</a:t>
            </a:r>
          </a:p>
          <a:p>
            <a:pPr>
              <a:buNone/>
            </a:pPr>
            <a:r>
              <a:rPr lang="en-US" i="1" dirty="0" smtClean="0">
                <a:solidFill>
                  <a:srgbClr val="002060"/>
                </a:solidFill>
              </a:rPr>
              <a:t> A marked reduction in plasma Albumin leads to reduction the binding capacity, may increase free levels of these substance and cause toxic effects if drugs are given in their normal dosage</a:t>
            </a:r>
            <a:r>
              <a:rPr lang="en-US" b="1" i="1" dirty="0" smtClean="0">
                <a:solidFill>
                  <a:srgbClr val="002060"/>
                </a:solidFill>
              </a:rPr>
              <a:t>.</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305800" cy="5867400"/>
          </a:xfrm>
        </p:spPr>
        <p:txBody>
          <a:bodyPr>
            <a:normAutofit lnSpcReduction="10000"/>
          </a:bodyPr>
          <a:lstStyle/>
          <a:p>
            <a:pPr>
              <a:buNone/>
            </a:pPr>
            <a:r>
              <a:rPr lang="en-US" b="1" i="1" u="sng" dirty="0" smtClean="0">
                <a:solidFill>
                  <a:srgbClr val="002060"/>
                </a:solidFill>
              </a:rPr>
              <a:t>Nitrogen balance</a:t>
            </a:r>
          </a:p>
          <a:p>
            <a:pPr>
              <a:buNone/>
            </a:pPr>
            <a:r>
              <a:rPr lang="en-US" b="1" i="1" dirty="0" smtClean="0">
                <a:solidFill>
                  <a:srgbClr val="002060"/>
                </a:solidFill>
              </a:rPr>
              <a:t>       </a:t>
            </a:r>
            <a:r>
              <a:rPr lang="en-US" i="1" dirty="0" smtClean="0">
                <a:solidFill>
                  <a:srgbClr val="002060"/>
                </a:solidFill>
              </a:rPr>
              <a:t>Represent the differences between total nitrogen intake and the nitrogen loss.</a:t>
            </a:r>
          </a:p>
          <a:p>
            <a:pPr>
              <a:buNone/>
            </a:pPr>
            <a:r>
              <a:rPr lang="en-US" i="1" dirty="0" smtClean="0">
                <a:solidFill>
                  <a:srgbClr val="002060"/>
                </a:solidFill>
              </a:rPr>
              <a:t>1- </a:t>
            </a:r>
            <a:r>
              <a:rPr lang="en-US" b="1" i="1" dirty="0">
                <a:solidFill>
                  <a:srgbClr val="002060"/>
                </a:solidFill>
              </a:rPr>
              <a:t>Positive nitrogen balance: </a:t>
            </a:r>
            <a:endParaRPr lang="en-US" b="1" i="1" dirty="0" smtClean="0">
              <a:solidFill>
                <a:srgbClr val="002060"/>
              </a:solidFill>
            </a:endParaRPr>
          </a:p>
          <a:p>
            <a:pPr>
              <a:buNone/>
            </a:pPr>
            <a:r>
              <a:rPr lang="en-US" i="1" dirty="0">
                <a:solidFill>
                  <a:srgbClr val="002060"/>
                </a:solidFill>
              </a:rPr>
              <a:t> </a:t>
            </a:r>
            <a:r>
              <a:rPr lang="en-US" i="1" dirty="0" smtClean="0">
                <a:solidFill>
                  <a:srgbClr val="002060"/>
                </a:solidFill>
              </a:rPr>
              <a:t>    The </a:t>
            </a:r>
            <a:r>
              <a:rPr lang="en-US" i="1" dirty="0">
                <a:solidFill>
                  <a:srgbClr val="002060"/>
                </a:solidFill>
              </a:rPr>
              <a:t>ingestion of more nitrogen than that excreted, which will be occur in a growing infant or pregnant woman.</a:t>
            </a:r>
          </a:p>
          <a:p>
            <a:pPr>
              <a:buNone/>
            </a:pPr>
            <a:r>
              <a:rPr lang="en-US" i="1" dirty="0">
                <a:solidFill>
                  <a:srgbClr val="002060"/>
                </a:solidFill>
              </a:rPr>
              <a:t>2- </a:t>
            </a:r>
            <a:r>
              <a:rPr lang="en-US" b="1" i="1" dirty="0">
                <a:solidFill>
                  <a:srgbClr val="002060"/>
                </a:solidFill>
              </a:rPr>
              <a:t>Nitrogen equilibrium</a:t>
            </a:r>
            <a:r>
              <a:rPr lang="en-US" i="1" dirty="0" smtClean="0">
                <a:solidFill>
                  <a:srgbClr val="002060"/>
                </a:solidFill>
              </a:rPr>
              <a:t>:</a:t>
            </a:r>
          </a:p>
          <a:p>
            <a:pPr>
              <a:buNone/>
            </a:pPr>
            <a:r>
              <a:rPr lang="en-US" i="1" dirty="0">
                <a:solidFill>
                  <a:srgbClr val="002060"/>
                </a:solidFill>
              </a:rPr>
              <a:t> </a:t>
            </a:r>
            <a:r>
              <a:rPr lang="en-US" i="1" dirty="0" smtClean="0">
                <a:solidFill>
                  <a:srgbClr val="002060"/>
                </a:solidFill>
              </a:rPr>
              <a:t>    Typical </a:t>
            </a:r>
            <a:r>
              <a:rPr lang="en-US" i="1" dirty="0">
                <a:solidFill>
                  <a:srgbClr val="002060"/>
                </a:solidFill>
              </a:rPr>
              <a:t>for an adult human subject, nitrogen intake match nitrogen out put in feces and urine.</a:t>
            </a:r>
          </a:p>
          <a:p>
            <a:pPr>
              <a:buNone/>
            </a:pPr>
            <a:r>
              <a:rPr lang="en-US" i="1" dirty="0">
                <a:solidFill>
                  <a:srgbClr val="002060"/>
                </a:solidFill>
              </a:rPr>
              <a:t>3- </a:t>
            </a:r>
            <a:r>
              <a:rPr lang="en-US" b="1" i="1" dirty="0">
                <a:solidFill>
                  <a:srgbClr val="002060"/>
                </a:solidFill>
              </a:rPr>
              <a:t>Negative nitrogen balance</a:t>
            </a:r>
            <a:r>
              <a:rPr lang="en-US" b="1" i="1" dirty="0" smtClean="0">
                <a:solidFill>
                  <a:srgbClr val="002060"/>
                </a:solidFill>
              </a:rPr>
              <a:t>:</a:t>
            </a:r>
          </a:p>
          <a:p>
            <a:pPr>
              <a:buNone/>
            </a:pPr>
            <a:r>
              <a:rPr lang="en-US" i="1" dirty="0">
                <a:solidFill>
                  <a:srgbClr val="002060"/>
                </a:solidFill>
              </a:rPr>
              <a:t> </a:t>
            </a:r>
            <a:r>
              <a:rPr lang="en-US" i="1" dirty="0" smtClean="0">
                <a:solidFill>
                  <a:srgbClr val="002060"/>
                </a:solidFill>
              </a:rPr>
              <a:t>     </a:t>
            </a:r>
            <a:r>
              <a:rPr lang="en-US" i="1" dirty="0">
                <a:solidFill>
                  <a:srgbClr val="002060"/>
                </a:solidFill>
              </a:rPr>
              <a:t>In which nitrogen output exceeds the intake, as in post surgical patients or in patients with advances cancer, </a:t>
            </a:r>
            <a:r>
              <a:rPr lang="en-US" i="1" dirty="0" smtClean="0">
                <a:solidFill>
                  <a:srgbClr val="002060"/>
                </a:solidFill>
              </a:rPr>
              <a:t>and </a:t>
            </a:r>
            <a:r>
              <a:rPr lang="en-US" i="1" dirty="0">
                <a:solidFill>
                  <a:srgbClr val="002060"/>
                </a:solidFill>
              </a:rPr>
              <a:t>when ingested </a:t>
            </a:r>
            <a:r>
              <a:rPr lang="en-US" i="1" dirty="0" smtClean="0">
                <a:solidFill>
                  <a:srgbClr val="002060"/>
                </a:solidFill>
              </a:rPr>
              <a:t>in adequate </a:t>
            </a:r>
            <a:r>
              <a:rPr lang="en-US" i="1" dirty="0">
                <a:solidFill>
                  <a:srgbClr val="002060"/>
                </a:solidFill>
              </a:rPr>
              <a:t>nitrogen (kwashiorkor</a:t>
            </a:r>
            <a:r>
              <a:rPr lang="en-US" i="1" dirty="0" smtClean="0">
                <a:solidFill>
                  <a:srgbClr val="002060"/>
                </a:solidFill>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534400" cy="6096000"/>
          </a:xfrm>
        </p:spPr>
        <p:txBody>
          <a:bodyPr>
            <a:normAutofit/>
          </a:bodyPr>
          <a:lstStyle/>
          <a:p>
            <a:pPr>
              <a:buNone/>
            </a:pPr>
            <a:r>
              <a:rPr lang="en-US" sz="3000" b="1" i="1" u="sng" dirty="0" smtClean="0">
                <a:solidFill>
                  <a:srgbClr val="002060"/>
                </a:solidFill>
              </a:rPr>
              <a:t>Protein uria</a:t>
            </a:r>
          </a:p>
          <a:p>
            <a:pPr>
              <a:buNone/>
            </a:pPr>
            <a:r>
              <a:rPr lang="en-US" sz="2000" dirty="0" smtClean="0">
                <a:solidFill>
                  <a:srgbClr val="002060"/>
                </a:solidFill>
              </a:rPr>
              <a:t> </a:t>
            </a:r>
            <a:r>
              <a:rPr lang="en-US" sz="2000" i="1" dirty="0" smtClean="0">
                <a:solidFill>
                  <a:srgbClr val="002060"/>
                </a:solidFill>
              </a:rPr>
              <a:t>The loss of most plasma protein through the kidney is restricted by</a:t>
            </a:r>
          </a:p>
          <a:p>
            <a:pPr>
              <a:buNone/>
            </a:pPr>
            <a:r>
              <a:rPr lang="en-US" sz="2000" i="1" dirty="0" smtClean="0">
                <a:solidFill>
                  <a:srgbClr val="002060"/>
                </a:solidFill>
              </a:rPr>
              <a:t>1. The size of the pores.</a:t>
            </a:r>
          </a:p>
          <a:p>
            <a:pPr>
              <a:buNone/>
            </a:pPr>
            <a:r>
              <a:rPr lang="en-US" sz="2000" i="1" dirty="0" smtClean="0">
                <a:solidFill>
                  <a:srgbClr val="002060"/>
                </a:solidFill>
              </a:rPr>
              <a:t>2. The (-</a:t>
            </a:r>
            <a:r>
              <a:rPr lang="en-US" sz="2000" i="1" dirty="0" err="1" smtClean="0">
                <a:solidFill>
                  <a:srgbClr val="002060"/>
                </a:solidFill>
              </a:rPr>
              <a:t>ve</a:t>
            </a:r>
            <a:r>
              <a:rPr lang="en-US" sz="2000" i="1" dirty="0" smtClean="0">
                <a:solidFill>
                  <a:srgbClr val="002060"/>
                </a:solidFill>
              </a:rPr>
              <a:t>) charge on the glomerular basement membrane that repels negatively charged protein molecule.</a:t>
            </a:r>
          </a:p>
          <a:p>
            <a:pPr>
              <a:buNone/>
            </a:pPr>
            <a:r>
              <a:rPr lang="en-US" sz="2000" i="1" dirty="0" smtClean="0">
                <a:solidFill>
                  <a:srgbClr val="002060"/>
                </a:solidFill>
              </a:rPr>
              <a:t>Alteration of either of these fractions by glomerular disease may allow albumin and larger protein to filtrate.</a:t>
            </a:r>
          </a:p>
          <a:p>
            <a:pPr>
              <a:buNone/>
            </a:pPr>
            <a:r>
              <a:rPr lang="en-US" sz="2000" i="1" dirty="0" smtClean="0">
                <a:solidFill>
                  <a:srgbClr val="002060"/>
                </a:solidFill>
              </a:rPr>
              <a:t>Low m.wt proteins are filtered even under normal condition. Most are absorbed and metabolized by renal tubular cells, normal subject excreted =0.08g/day of protein in the urine which is un detectable by usual tests.</a:t>
            </a:r>
          </a:p>
          <a:p>
            <a:pPr>
              <a:buNone/>
            </a:pPr>
            <a:r>
              <a:rPr lang="en-US" sz="2000" i="1" dirty="0" smtClean="0">
                <a:solidFill>
                  <a:srgbClr val="002060"/>
                </a:solidFill>
              </a:rPr>
              <a:t>Protein uria, of more than 0.15g/day always indicates disease.</a:t>
            </a:r>
          </a:p>
          <a:p>
            <a:pPr>
              <a:buNone/>
            </a:pPr>
            <a:r>
              <a:rPr lang="en-US" sz="2000" b="1" i="1" u="sng" dirty="0" smtClean="0">
                <a:solidFill>
                  <a:srgbClr val="002060"/>
                </a:solidFill>
              </a:rPr>
              <a:t>Protein uria be due to</a:t>
            </a:r>
          </a:p>
          <a:p>
            <a:pPr>
              <a:buNone/>
            </a:pPr>
            <a:r>
              <a:rPr lang="en-US" sz="2000" i="1" dirty="0" smtClean="0">
                <a:solidFill>
                  <a:srgbClr val="002060"/>
                </a:solidFill>
              </a:rPr>
              <a:t>1. Renal disease.</a:t>
            </a:r>
          </a:p>
          <a:p>
            <a:pPr>
              <a:buNone/>
            </a:pPr>
            <a:r>
              <a:rPr lang="en-US" sz="2000" i="1" dirty="0" smtClean="0">
                <a:solidFill>
                  <a:srgbClr val="002060"/>
                </a:solidFill>
              </a:rPr>
              <a:t>2. Rarely due to increase in concentration of plasma low m.wt protein.</a:t>
            </a:r>
          </a:p>
          <a:p>
            <a:pPr>
              <a:buNone/>
            </a:pPr>
            <a:r>
              <a:rPr lang="en-US" sz="2000" i="1" dirty="0" smtClean="0">
                <a:solidFill>
                  <a:srgbClr val="002060"/>
                </a:solidFill>
              </a:rPr>
              <a:t>Blood and pus in the urine give false (+</a:t>
            </a:r>
            <a:r>
              <a:rPr lang="en-US" sz="2000" i="1" dirty="0" err="1" smtClean="0">
                <a:solidFill>
                  <a:srgbClr val="002060"/>
                </a:solidFill>
              </a:rPr>
              <a:t>ve</a:t>
            </a:r>
            <a:r>
              <a:rPr lang="en-US" sz="2000" i="1" dirty="0" smtClean="0">
                <a:solidFill>
                  <a:srgbClr val="002060"/>
                </a:solidFill>
              </a:rPr>
              <a:t>) tests of proteins).</a:t>
            </a:r>
            <a:endParaRPr lang="en-US" sz="2000" i="1" dirty="0">
              <a:solidFill>
                <a:srgbClr val="00206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10600" cy="5562600"/>
          </a:xfrm>
        </p:spPr>
        <p:txBody>
          <a:bodyPr>
            <a:normAutofit fontScale="92500" lnSpcReduction="20000"/>
          </a:bodyPr>
          <a:lstStyle/>
          <a:p>
            <a:pPr>
              <a:buNone/>
            </a:pPr>
            <a:r>
              <a:rPr lang="en-US" sz="3000" b="1" i="1" u="sng" dirty="0" smtClean="0">
                <a:solidFill>
                  <a:srgbClr val="002060"/>
                </a:solidFill>
              </a:rPr>
              <a:t>Types of protein urea</a:t>
            </a:r>
          </a:p>
          <a:p>
            <a:pPr>
              <a:buNone/>
            </a:pPr>
            <a:endParaRPr lang="en-US" b="1" i="1" dirty="0" smtClean="0">
              <a:solidFill>
                <a:srgbClr val="002060"/>
              </a:solidFill>
            </a:endParaRPr>
          </a:p>
          <a:p>
            <a:pPr>
              <a:buNone/>
            </a:pPr>
            <a:r>
              <a:rPr lang="en-US" b="1" i="1" dirty="0" smtClean="0">
                <a:solidFill>
                  <a:srgbClr val="002060"/>
                </a:solidFill>
              </a:rPr>
              <a:t>1- Renal protein uria</a:t>
            </a:r>
          </a:p>
          <a:p>
            <a:pPr>
              <a:buNone/>
            </a:pPr>
            <a:r>
              <a:rPr lang="en-US" i="1" dirty="0" smtClean="0">
                <a:solidFill>
                  <a:srgbClr val="002060"/>
                </a:solidFill>
              </a:rPr>
              <a:t>a. Glomemral protein uria: Due to increased glomerular permeability as in (nephrotic syndrome). Albumins mainly appear in the urine.</a:t>
            </a:r>
          </a:p>
          <a:p>
            <a:pPr>
              <a:buNone/>
            </a:pPr>
            <a:r>
              <a:rPr lang="en-US" i="1" dirty="0" smtClean="0">
                <a:solidFill>
                  <a:srgbClr val="002060"/>
                </a:solidFill>
              </a:rPr>
              <a:t>Orthostatic (postural): Most protein uria is more sever in upright than in prone position, which disappears at night.</a:t>
            </a:r>
          </a:p>
          <a:p>
            <a:pPr>
              <a:buNone/>
            </a:pPr>
            <a:r>
              <a:rPr lang="en-US" i="1" dirty="0" smtClean="0">
                <a:solidFill>
                  <a:srgbClr val="002060"/>
                </a:solidFill>
              </a:rPr>
              <a:t>b. Tubular protein uria: Due to renal tubular damage from any causes, especially pyelonephritis.</a:t>
            </a:r>
          </a:p>
          <a:p>
            <a:pPr>
              <a:buNone/>
            </a:pPr>
            <a:endParaRPr lang="en-US" b="1" i="1" dirty="0" smtClean="0">
              <a:solidFill>
                <a:srgbClr val="002060"/>
              </a:solidFill>
            </a:endParaRPr>
          </a:p>
          <a:p>
            <a:pPr>
              <a:buNone/>
            </a:pPr>
            <a:r>
              <a:rPr lang="en-US" b="1" i="1" dirty="0" smtClean="0">
                <a:solidFill>
                  <a:srgbClr val="002060"/>
                </a:solidFill>
              </a:rPr>
              <a:t>2- Protein uria with normal renal function</a:t>
            </a:r>
          </a:p>
          <a:p>
            <a:pPr>
              <a:buNone/>
            </a:pPr>
            <a:r>
              <a:rPr lang="en-US" i="1" dirty="0" smtClean="0">
                <a:solidFill>
                  <a:srgbClr val="002060"/>
                </a:solidFill>
              </a:rPr>
              <a:t>Protein uria can be due to production of Bence Jones Protein, sever hemolysis with hemoglobin uria, in muscle damage in Myoglobin uria, in the later cases the urine will be red or brown in color.</a:t>
            </a:r>
            <a:endParaRPr lang="en-US" i="1" dirty="0">
              <a:solidFill>
                <a:srgbClr val="00206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305800" cy="5181600"/>
          </a:xfrm>
        </p:spPr>
        <p:txBody>
          <a:bodyPr>
            <a:normAutofit/>
          </a:bodyPr>
          <a:lstStyle/>
          <a:p>
            <a:pPr>
              <a:buNone/>
            </a:pPr>
            <a:r>
              <a:rPr lang="en-US" sz="3000" b="1" i="1" u="sng" dirty="0" smtClean="0">
                <a:solidFill>
                  <a:srgbClr val="002060"/>
                </a:solidFill>
              </a:rPr>
              <a:t>Nephrotic syndrome</a:t>
            </a:r>
            <a:r>
              <a:rPr lang="en-US" b="1" i="1" dirty="0" smtClean="0">
                <a:solidFill>
                  <a:srgbClr val="002060"/>
                </a:solidFill>
              </a:rPr>
              <a:t>:</a:t>
            </a:r>
          </a:p>
          <a:p>
            <a:pPr>
              <a:buNone/>
            </a:pPr>
            <a:r>
              <a:rPr lang="en-US" sz="2400" i="1" dirty="0" smtClean="0">
                <a:solidFill>
                  <a:srgbClr val="002060"/>
                </a:solidFill>
              </a:rPr>
              <a:t>Increase in glomerular permeability causes a protein loss, of more than 6g / day with consequent hypoalbuminaemia and edema and with hyperlipoproteinaemian. </a:t>
            </a:r>
          </a:p>
          <a:p>
            <a:pPr>
              <a:buNone/>
            </a:pPr>
            <a:endParaRPr lang="en-US" sz="2400" i="1" dirty="0" smtClean="0">
              <a:solidFill>
                <a:srgbClr val="002060"/>
              </a:solidFill>
            </a:endParaRPr>
          </a:p>
          <a:p>
            <a:pPr>
              <a:buNone/>
            </a:pPr>
            <a:r>
              <a:rPr lang="en-US" sz="2400" i="1" dirty="0" smtClean="0">
                <a:solidFill>
                  <a:srgbClr val="002060"/>
                </a:solidFill>
              </a:rPr>
              <a:t>The renal disease may primary or secondary.</a:t>
            </a:r>
          </a:p>
          <a:p>
            <a:pPr>
              <a:buNone/>
            </a:pPr>
            <a:r>
              <a:rPr lang="en-US" sz="2400" i="1" dirty="0" smtClean="0">
                <a:solidFill>
                  <a:srgbClr val="002060"/>
                </a:solidFill>
              </a:rPr>
              <a:t>1) Primary as in glomerulonephritis due to deposition of circulating immune complex in glomerulus's.</a:t>
            </a:r>
          </a:p>
          <a:p>
            <a:pPr>
              <a:buNone/>
            </a:pPr>
            <a:r>
              <a:rPr lang="en-US" sz="2400" i="1" dirty="0" smtClean="0">
                <a:solidFill>
                  <a:srgbClr val="002060"/>
                </a:solidFill>
              </a:rPr>
              <a:t>2) Secondary  due to:</a:t>
            </a:r>
          </a:p>
          <a:p>
            <a:pPr>
              <a:buNone/>
            </a:pPr>
            <a:r>
              <a:rPr lang="en-US" sz="2400" i="1" dirty="0" smtClean="0">
                <a:solidFill>
                  <a:srgbClr val="002060"/>
                </a:solidFill>
              </a:rPr>
              <a:t>1- Diabetes mellitus.</a:t>
            </a:r>
          </a:p>
          <a:p>
            <a:pPr>
              <a:buNone/>
            </a:pPr>
            <a:r>
              <a:rPr lang="en-US" sz="2400" i="1" dirty="0" smtClean="0">
                <a:solidFill>
                  <a:srgbClr val="002060"/>
                </a:solidFill>
              </a:rPr>
              <a:t>2- Renal vein thrombosis.</a:t>
            </a:r>
          </a:p>
          <a:p>
            <a:pPr>
              <a:buNone/>
            </a:pPr>
            <a:r>
              <a:rPr lang="it-IT" sz="2400" i="1" dirty="0" smtClean="0">
                <a:solidFill>
                  <a:srgbClr val="002060"/>
                </a:solidFill>
              </a:rPr>
              <a:t>3- Malaria (due to immune complex).</a:t>
            </a:r>
            <a:endParaRPr lang="en-US" sz="2400" i="1" dirty="0">
              <a:solidFill>
                <a:srgbClr val="00206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8"/>
          <p:cNvSpPr>
            <a:spLocks noGrp="1" noChangeArrowheads="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91EFC7B-1159-4D9E-8058-A6315DD72C62}" type="datetime1">
              <a:rPr lang="en-US" altLang="ar-IQ" sz="1200" smtClean="0">
                <a:solidFill>
                  <a:schemeClr val="tx1"/>
                </a:solidFill>
                <a:latin typeface="Arial" pitchFamily="34" charset="0"/>
                <a:cs typeface="Arial" pitchFamily="34" charset="0"/>
              </a:rPr>
              <a:pPr fontAlgn="base">
                <a:spcBef>
                  <a:spcPct val="0"/>
                </a:spcBef>
                <a:spcAft>
                  <a:spcPct val="0"/>
                </a:spcAft>
              </a:pPr>
              <a:t>7/8/2019</a:t>
            </a:fld>
            <a:endParaRPr lang="en-US" altLang="ar-IQ" sz="1200" smtClean="0">
              <a:solidFill>
                <a:schemeClr val="tx1"/>
              </a:solidFill>
              <a:latin typeface="Arial" pitchFamily="34" charset="0"/>
              <a:cs typeface="Arial" pitchFamily="34" charset="0"/>
            </a:endParaRPr>
          </a:p>
        </p:txBody>
      </p:sp>
      <p:sp>
        <p:nvSpPr>
          <p:cNvPr id="61443" name="Rectangle 10"/>
          <p:cNvSpPr>
            <a:spLocks noGrp="1" noChangeArrowheads="1"/>
          </p:cNvSpPr>
          <p:nvPr>
            <p:ph type="sldNum" sz="quarter" idx="12"/>
          </p:nvPr>
        </p:nvSpPr>
        <p:spPr bwMode="auto">
          <a:noFill/>
          <a:ln>
            <a:miter lim="800000"/>
            <a:headEnd/>
            <a:tailEnd/>
          </a:ln>
        </p:spPr>
        <p:txBody>
          <a:bodyPr/>
          <a:lstStyle/>
          <a:p>
            <a:fld id="{C110B1F2-834D-45F7-AC08-D4F161F50556}" type="slidenum">
              <a:rPr lang="en-US" altLang="en-US" sz="1200">
                <a:solidFill>
                  <a:schemeClr val="tx1"/>
                </a:solidFill>
                <a:latin typeface="Arial Black" pitchFamily="34" charset="0"/>
                <a:cs typeface="Arial" pitchFamily="34" charset="0"/>
              </a:rPr>
              <a:pPr/>
              <a:t>23</a:t>
            </a:fld>
            <a:endParaRPr lang="en-US" altLang="en-US" sz="1200">
              <a:solidFill>
                <a:schemeClr val="tx1"/>
              </a:solidFill>
              <a:latin typeface="Arial Black" pitchFamily="34" charset="0"/>
              <a:cs typeface="Arial" pitchFamily="34" charset="0"/>
            </a:endParaRPr>
          </a:p>
        </p:txBody>
      </p:sp>
      <p:sp>
        <p:nvSpPr>
          <p:cNvPr id="106500" name="WordArt 7"/>
          <p:cNvSpPr>
            <a:spLocks noChangeArrowheads="1" noChangeShapeType="1" noTextEdit="1"/>
          </p:cNvSpPr>
          <p:nvPr/>
        </p:nvSpPr>
        <p:spPr bwMode="auto">
          <a:xfrm>
            <a:off x="468313" y="549275"/>
            <a:ext cx="8135937" cy="4751388"/>
          </a:xfrm>
          <a:prstGeom prst="rect">
            <a:avLst/>
          </a:prstGeom>
        </p:spPr>
        <p:txBody>
          <a:bodyPr wrap="none" fromWordArt="1">
            <a:prstTxWarp prst="textPlain">
              <a:avLst>
                <a:gd name="adj" fmla="val 50389"/>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Vladimir Script"/>
              </a:rPr>
              <a:t>Thank You</a:t>
            </a:r>
            <a:endParaRPr lang="ar-SA"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Vladimir Scrip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106500"/>
                                        </p:tgtEl>
                                        <p:attrNameLst>
                                          <p:attrName>style.visibility</p:attrName>
                                        </p:attrNameLst>
                                      </p:cBhvr>
                                      <p:to>
                                        <p:strVal val="visible"/>
                                      </p:to>
                                    </p:set>
                                    <p:anim calcmode="lin" valueType="num">
                                      <p:cBhvr>
                                        <p:cTn id="7" dur="3000" fill="hold"/>
                                        <p:tgtEl>
                                          <p:spTgt spid="106500"/>
                                        </p:tgtEl>
                                        <p:attrNameLst>
                                          <p:attrName>ppt_w</p:attrName>
                                        </p:attrNameLst>
                                      </p:cBhvr>
                                      <p:tavLst>
                                        <p:tav tm="0">
                                          <p:val>
                                            <p:fltVal val="0"/>
                                          </p:val>
                                        </p:tav>
                                        <p:tav tm="100000">
                                          <p:val>
                                            <p:strVal val="#ppt_w"/>
                                          </p:val>
                                        </p:tav>
                                      </p:tavLst>
                                    </p:anim>
                                    <p:anim calcmode="lin" valueType="num">
                                      <p:cBhvr>
                                        <p:cTn id="8" dur="3000" fill="hold"/>
                                        <p:tgtEl>
                                          <p:spTgt spid="106500"/>
                                        </p:tgtEl>
                                        <p:attrNameLst>
                                          <p:attrName>ppt_h</p:attrName>
                                        </p:attrNameLst>
                                      </p:cBhvr>
                                      <p:tavLst>
                                        <p:tav tm="0">
                                          <p:val>
                                            <p:fltVal val="0"/>
                                          </p:val>
                                        </p:tav>
                                        <p:tav tm="100000">
                                          <p:val>
                                            <p:strVal val="#ppt_h"/>
                                          </p:val>
                                        </p:tav>
                                      </p:tavLst>
                                    </p:anim>
                                    <p:anim calcmode="lin" valueType="num">
                                      <p:cBhvr>
                                        <p:cTn id="9" dur="3000" fill="hold"/>
                                        <p:tgtEl>
                                          <p:spTgt spid="106500"/>
                                        </p:tgtEl>
                                        <p:attrNameLst>
                                          <p:attrName>style.rotation</p:attrName>
                                        </p:attrNameLst>
                                      </p:cBhvr>
                                      <p:tavLst>
                                        <p:tav tm="0">
                                          <p:val>
                                            <p:fltVal val="90"/>
                                          </p:val>
                                        </p:tav>
                                        <p:tav tm="100000">
                                          <p:val>
                                            <p:fltVal val="0"/>
                                          </p:val>
                                        </p:tav>
                                      </p:tavLst>
                                    </p:anim>
                                    <p:animEffect transition="in" filter="fade">
                                      <p:cBhvr>
                                        <p:cTn id="10" dur="3000"/>
                                        <p:tgtEl>
                                          <p:spTgt spid="1065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28600"/>
            <a:ext cx="8229600" cy="5386090"/>
          </a:xfrm>
          <a:prstGeom prst="rect">
            <a:avLst/>
          </a:prstGeom>
        </p:spPr>
        <p:txBody>
          <a:bodyPr wrap="square">
            <a:spAutoFit/>
          </a:bodyPr>
          <a:lstStyle/>
          <a:p>
            <a:pPr>
              <a:buNone/>
            </a:pPr>
            <a:r>
              <a:rPr lang="en-US" sz="3200" b="1" i="1" dirty="0" smtClean="0">
                <a:solidFill>
                  <a:srgbClr val="002060"/>
                </a:solidFill>
              </a:rPr>
              <a:t>   </a:t>
            </a:r>
            <a:r>
              <a:rPr lang="en-US" sz="3200" i="1" dirty="0" smtClean="0">
                <a:solidFill>
                  <a:srgbClr val="002060"/>
                </a:solidFill>
              </a:rPr>
              <a:t>1-2 </a:t>
            </a:r>
            <a:r>
              <a:rPr lang="en-US" sz="2400" i="1" dirty="0" smtClean="0">
                <a:solidFill>
                  <a:srgbClr val="002060"/>
                </a:solidFill>
              </a:rPr>
              <a:t>% </a:t>
            </a:r>
            <a:r>
              <a:rPr lang="en-US" sz="2400" i="1" dirty="0">
                <a:solidFill>
                  <a:srgbClr val="002060"/>
                </a:solidFill>
              </a:rPr>
              <a:t>of total protein /day are turnover </a:t>
            </a:r>
            <a:r>
              <a:rPr lang="en-US" sz="2400" i="1" dirty="0" smtClean="0">
                <a:solidFill>
                  <a:srgbClr val="002060"/>
                </a:solidFill>
              </a:rPr>
              <a:t>from </a:t>
            </a:r>
            <a:r>
              <a:rPr lang="en-US" sz="2400" i="1" dirty="0">
                <a:solidFill>
                  <a:srgbClr val="002060"/>
                </a:solidFill>
              </a:rPr>
              <a:t>degradation of muscle protein.</a:t>
            </a:r>
          </a:p>
          <a:p>
            <a:pPr>
              <a:buNone/>
            </a:pPr>
            <a:endParaRPr lang="en-US" sz="2400" i="1" dirty="0" smtClean="0">
              <a:solidFill>
                <a:srgbClr val="002060"/>
              </a:solidFill>
            </a:endParaRPr>
          </a:p>
          <a:p>
            <a:pPr>
              <a:buNone/>
            </a:pPr>
            <a:r>
              <a:rPr lang="en-US" sz="2400" i="1" dirty="0" smtClean="0">
                <a:solidFill>
                  <a:srgbClr val="002060"/>
                </a:solidFill>
              </a:rPr>
              <a:t>75-80</a:t>
            </a:r>
            <a:r>
              <a:rPr lang="en-US" sz="2400" i="1" dirty="0">
                <a:solidFill>
                  <a:srgbClr val="002060"/>
                </a:solidFill>
              </a:rPr>
              <a:t>% of liberated amino acid is then reutilized for new protein synthesis</a:t>
            </a:r>
            <a:r>
              <a:rPr lang="en-US" sz="2400" i="1" dirty="0" smtClean="0">
                <a:solidFill>
                  <a:srgbClr val="002060"/>
                </a:solidFill>
              </a:rPr>
              <a:t>.</a:t>
            </a:r>
          </a:p>
          <a:p>
            <a:pPr>
              <a:buNone/>
            </a:pPr>
            <a:endParaRPr lang="en-US" sz="2400" i="1" dirty="0">
              <a:solidFill>
                <a:srgbClr val="002060"/>
              </a:solidFill>
            </a:endParaRPr>
          </a:p>
          <a:p>
            <a:pPr>
              <a:buNone/>
            </a:pPr>
            <a:endParaRPr lang="en-US" sz="2400" i="1" dirty="0" smtClean="0">
              <a:solidFill>
                <a:srgbClr val="002060"/>
              </a:solidFill>
            </a:endParaRPr>
          </a:p>
          <a:p>
            <a:pPr>
              <a:buNone/>
            </a:pPr>
            <a:r>
              <a:rPr lang="en-US" sz="2400" i="1" dirty="0" smtClean="0">
                <a:solidFill>
                  <a:srgbClr val="002060"/>
                </a:solidFill>
              </a:rPr>
              <a:t> The </a:t>
            </a:r>
            <a:r>
              <a:rPr lang="en-US" sz="2400" i="1" dirty="0">
                <a:solidFill>
                  <a:srgbClr val="002060"/>
                </a:solidFill>
              </a:rPr>
              <a:t>remainder nitrogen is catabolized to urea and the </a:t>
            </a:r>
            <a:r>
              <a:rPr lang="en-US" sz="2400" i="1" dirty="0" smtClean="0">
                <a:solidFill>
                  <a:srgbClr val="002060"/>
                </a:solidFill>
              </a:rPr>
              <a:t>carbon </a:t>
            </a:r>
            <a:r>
              <a:rPr lang="en-US" sz="2400" i="1" dirty="0">
                <a:solidFill>
                  <a:srgbClr val="002060"/>
                </a:solidFill>
              </a:rPr>
              <a:t>skeletons to amphibolic intermediates</a:t>
            </a:r>
            <a:r>
              <a:rPr lang="en-US" sz="2400" i="1" dirty="0" smtClean="0">
                <a:solidFill>
                  <a:srgbClr val="002060"/>
                </a:solidFill>
              </a:rPr>
              <a:t>.</a:t>
            </a:r>
          </a:p>
          <a:p>
            <a:pPr>
              <a:buNone/>
            </a:pPr>
            <a:endParaRPr lang="en-US" sz="2400" i="1" dirty="0">
              <a:solidFill>
                <a:srgbClr val="002060"/>
              </a:solidFill>
            </a:endParaRPr>
          </a:p>
          <a:p>
            <a:pPr>
              <a:buNone/>
            </a:pPr>
            <a:r>
              <a:rPr lang="en-US" sz="2400" i="1" dirty="0" smtClean="0">
                <a:solidFill>
                  <a:srgbClr val="002060"/>
                </a:solidFill>
              </a:rPr>
              <a:t> </a:t>
            </a:r>
          </a:p>
          <a:p>
            <a:pPr>
              <a:buNone/>
            </a:pPr>
            <a:r>
              <a:rPr lang="en-US" sz="2400" i="1" dirty="0" smtClean="0">
                <a:solidFill>
                  <a:srgbClr val="002060"/>
                </a:solidFill>
              </a:rPr>
              <a:t> This </a:t>
            </a:r>
            <a:r>
              <a:rPr lang="en-US" sz="2400" i="1" dirty="0">
                <a:solidFill>
                  <a:srgbClr val="002060"/>
                </a:solidFill>
              </a:rPr>
              <a:t>represent daily loss amount to </a:t>
            </a:r>
            <a:r>
              <a:rPr lang="en-US" sz="2400" i="1" dirty="0" smtClean="0">
                <a:solidFill>
                  <a:srgbClr val="002060"/>
                </a:solidFill>
              </a:rPr>
              <a:t>30-40 g </a:t>
            </a:r>
            <a:r>
              <a:rPr lang="en-US" sz="2400" i="1" dirty="0">
                <a:solidFill>
                  <a:srgbClr val="002060"/>
                </a:solidFill>
              </a:rPr>
              <a:t>of protein or </a:t>
            </a:r>
            <a:r>
              <a:rPr lang="en-US" sz="2400" i="1" dirty="0" smtClean="0">
                <a:solidFill>
                  <a:srgbClr val="002060"/>
                </a:solidFill>
              </a:rPr>
              <a:t>5-7 g </a:t>
            </a:r>
            <a:r>
              <a:rPr lang="en-US" sz="2400" i="1" dirty="0">
                <a:solidFill>
                  <a:srgbClr val="002060"/>
                </a:solidFill>
              </a:rPr>
              <a:t>of nitrogen, and requirement </a:t>
            </a:r>
            <a:r>
              <a:rPr lang="en-US" sz="2400" i="1" dirty="0" smtClean="0">
                <a:solidFill>
                  <a:srgbClr val="002060"/>
                </a:solidFill>
              </a:rPr>
              <a:t>30-60 g  protein /day.</a:t>
            </a:r>
          </a:p>
          <a:p>
            <a:pPr>
              <a:buNone/>
            </a:pPr>
            <a:endParaRPr lang="en-US" sz="2400" dirty="0">
              <a:solidFill>
                <a:srgbClr val="002060"/>
              </a:solidFill>
            </a:endParaRPr>
          </a:p>
        </p:txBody>
      </p:sp>
    </p:spTree>
    <p:extLst>
      <p:ext uri="{BB962C8B-B14F-4D97-AF65-F5344CB8AC3E}">
        <p14:creationId xmlns:p14="http://schemas.microsoft.com/office/powerpoint/2010/main" xmlns="" val="3626505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5943600"/>
          </a:xfrm>
        </p:spPr>
        <p:txBody>
          <a:bodyPr>
            <a:normAutofit fontScale="77500" lnSpcReduction="20000"/>
          </a:bodyPr>
          <a:lstStyle/>
          <a:p>
            <a:pPr>
              <a:buNone/>
            </a:pPr>
            <a:r>
              <a:rPr lang="en-US" sz="3600" b="1" i="1" u="sng" dirty="0" smtClean="0">
                <a:solidFill>
                  <a:srgbClr val="002060"/>
                </a:solidFill>
              </a:rPr>
              <a:t>Plasma Protein</a:t>
            </a:r>
          </a:p>
          <a:p>
            <a:pPr>
              <a:buNone/>
            </a:pPr>
            <a:r>
              <a:rPr lang="en-US" dirty="0" smtClean="0">
                <a:solidFill>
                  <a:srgbClr val="002060"/>
                </a:solidFill>
              </a:rPr>
              <a:t>    </a:t>
            </a:r>
            <a:r>
              <a:rPr lang="en-US" sz="2900" i="1" dirty="0" smtClean="0">
                <a:solidFill>
                  <a:srgbClr val="002060"/>
                </a:solidFill>
              </a:rPr>
              <a:t>Proteins are present in all body fluids but there is the proteins of the blood plasma that are examined most frequently diagnosis.</a:t>
            </a:r>
          </a:p>
          <a:p>
            <a:pPr>
              <a:buNone/>
            </a:pPr>
            <a:endParaRPr lang="en-US" sz="2900" i="1" dirty="0" smtClean="0">
              <a:solidFill>
                <a:srgbClr val="002060"/>
              </a:solidFill>
            </a:endParaRPr>
          </a:p>
          <a:p>
            <a:pPr>
              <a:buNone/>
            </a:pPr>
            <a:r>
              <a:rPr lang="en-US" sz="2900" b="1" i="1" u="sng" dirty="0" smtClean="0">
                <a:solidFill>
                  <a:srgbClr val="002060"/>
                </a:solidFill>
              </a:rPr>
              <a:t>Metabolism of plasma proteins</a:t>
            </a:r>
          </a:p>
          <a:p>
            <a:pPr>
              <a:buNone/>
            </a:pPr>
            <a:r>
              <a:rPr lang="en-US" sz="2900" dirty="0" smtClean="0">
                <a:solidFill>
                  <a:srgbClr val="002060"/>
                </a:solidFill>
              </a:rPr>
              <a:t> </a:t>
            </a:r>
            <a:r>
              <a:rPr lang="en-US" sz="2900" i="1" dirty="0" smtClean="0">
                <a:solidFill>
                  <a:srgbClr val="002060"/>
                </a:solidFill>
              </a:rPr>
              <a:t>The plasma levels of proteins depend on the balance between their synthesis and their catabolism or loss from the body. Many plasma proteins are synthesized in the liver, plasma cells and lymphocytes synthesized immunoglobulin, while proteins of complement system are synthesized by macrophages and hepatic cells.</a:t>
            </a:r>
          </a:p>
          <a:p>
            <a:pPr>
              <a:buNone/>
            </a:pPr>
            <a:endParaRPr lang="en-US" sz="2900" i="1" dirty="0" smtClean="0">
              <a:solidFill>
                <a:srgbClr val="002060"/>
              </a:solidFill>
            </a:endParaRPr>
          </a:p>
          <a:p>
            <a:pPr>
              <a:buNone/>
            </a:pPr>
            <a:r>
              <a:rPr lang="en-US" sz="2900" i="1" dirty="0" smtClean="0">
                <a:solidFill>
                  <a:srgbClr val="002060"/>
                </a:solidFill>
              </a:rPr>
              <a:t>Small proteins are passively loss through</a:t>
            </a:r>
          </a:p>
          <a:p>
            <a:pPr marL="514350" indent="-514350">
              <a:buAutoNum type="arabicPeriod"/>
            </a:pPr>
            <a:r>
              <a:rPr lang="en-US" sz="2900" i="1" dirty="0" smtClean="0">
                <a:solidFill>
                  <a:srgbClr val="002060"/>
                </a:solidFill>
              </a:rPr>
              <a:t>The renal glomerulus's .   and</a:t>
            </a:r>
          </a:p>
          <a:p>
            <a:pPr marL="514350" indent="-514350">
              <a:buAutoNum type="arabicPeriod"/>
            </a:pPr>
            <a:r>
              <a:rPr lang="en-US" sz="2900" i="1" dirty="0" smtClean="0">
                <a:solidFill>
                  <a:srgbClr val="002060"/>
                </a:solidFill>
              </a:rPr>
              <a:t> Small intestinal wall.   </a:t>
            </a:r>
          </a:p>
          <a:p>
            <a:pPr marL="0" indent="0">
              <a:buNone/>
            </a:pPr>
            <a:r>
              <a:rPr lang="en-US" sz="2900" i="1" dirty="0">
                <a:solidFill>
                  <a:srgbClr val="002060"/>
                </a:solidFill>
              </a:rPr>
              <a:t> </a:t>
            </a:r>
            <a:r>
              <a:rPr lang="en-US" sz="2900" i="1" dirty="0" smtClean="0">
                <a:solidFill>
                  <a:srgbClr val="002060"/>
                </a:solidFill>
              </a:rPr>
              <a:t>     Then reabsorbed either directly by renal tubular cells or after digestion in the intestinal tract.</a:t>
            </a:r>
          </a:p>
          <a:p>
            <a:pPr marL="0" indent="0">
              <a:buNone/>
            </a:pPr>
            <a:r>
              <a:rPr lang="en-US" sz="2900" i="1" dirty="0" smtClean="0">
                <a:solidFill>
                  <a:srgbClr val="002060"/>
                </a:solidFill>
              </a:rPr>
              <a:t> The catabolism of proteins by capillary endothelial cells</a:t>
            </a:r>
            <a:r>
              <a:rPr lang="en-US" sz="2900" b="1" dirty="0" smtClean="0">
                <a:solidFill>
                  <a:srgbClr val="002060"/>
                </a:solidFill>
              </a:rPr>
              <a:t>.</a:t>
            </a:r>
          </a:p>
          <a:p>
            <a:pPr>
              <a:buNone/>
            </a:pPr>
            <a:endParaRPr lang="en-US" dirty="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28600"/>
            <a:ext cx="8763000" cy="3046988"/>
          </a:xfrm>
          <a:prstGeom prst="rect">
            <a:avLst/>
          </a:prstGeom>
        </p:spPr>
        <p:txBody>
          <a:bodyPr wrap="square">
            <a:spAutoFit/>
          </a:bodyPr>
          <a:lstStyle/>
          <a:p>
            <a:pPr>
              <a:buNone/>
            </a:pPr>
            <a:endParaRPr lang="en-US" sz="2400" i="1" dirty="0" smtClean="0">
              <a:solidFill>
                <a:srgbClr val="002060"/>
              </a:solidFill>
            </a:endParaRPr>
          </a:p>
          <a:p>
            <a:pPr>
              <a:buNone/>
            </a:pPr>
            <a:r>
              <a:rPr lang="en-US" sz="2400" i="1" dirty="0" smtClean="0">
                <a:solidFill>
                  <a:srgbClr val="002060"/>
                </a:solidFill>
              </a:rPr>
              <a:t> </a:t>
            </a:r>
            <a:r>
              <a:rPr lang="en-US" sz="2400" b="1" i="1" u="sng" dirty="0">
                <a:solidFill>
                  <a:srgbClr val="002060"/>
                </a:solidFill>
              </a:rPr>
              <a:t>Vartions in the plasma protein concentration can be due </a:t>
            </a:r>
            <a:r>
              <a:rPr lang="en-US" sz="2400" b="1" i="1" u="sng" dirty="0" smtClean="0">
                <a:solidFill>
                  <a:srgbClr val="002060"/>
                </a:solidFill>
              </a:rPr>
              <a:t>to:</a:t>
            </a:r>
          </a:p>
          <a:p>
            <a:pPr>
              <a:buNone/>
            </a:pPr>
            <a:endParaRPr lang="en-US" sz="2400" i="1" u="sng" dirty="0">
              <a:solidFill>
                <a:srgbClr val="002060"/>
              </a:solidFill>
            </a:endParaRPr>
          </a:p>
          <a:p>
            <a:r>
              <a:rPr lang="en-US" sz="2400" i="1" dirty="0">
                <a:solidFill>
                  <a:srgbClr val="002060"/>
                </a:solidFill>
              </a:rPr>
              <a:t>1</a:t>
            </a:r>
            <a:r>
              <a:rPr lang="en-US" sz="2400" i="1" dirty="0" smtClean="0">
                <a:solidFill>
                  <a:srgbClr val="002060"/>
                </a:solidFill>
              </a:rPr>
              <a:t>.The </a:t>
            </a:r>
            <a:r>
              <a:rPr lang="en-US" sz="2400" i="1" dirty="0">
                <a:solidFill>
                  <a:srgbClr val="002060"/>
                </a:solidFill>
              </a:rPr>
              <a:t>rate of protein synthesis.</a:t>
            </a:r>
          </a:p>
          <a:p>
            <a:pPr>
              <a:buNone/>
            </a:pPr>
            <a:endParaRPr lang="en-US" sz="2400" i="1" dirty="0" smtClean="0">
              <a:solidFill>
                <a:srgbClr val="002060"/>
              </a:solidFill>
            </a:endParaRPr>
          </a:p>
          <a:p>
            <a:pPr>
              <a:buNone/>
            </a:pPr>
            <a:r>
              <a:rPr lang="en-US" sz="2400" i="1" dirty="0" smtClean="0">
                <a:solidFill>
                  <a:srgbClr val="002060"/>
                </a:solidFill>
              </a:rPr>
              <a:t>2</a:t>
            </a:r>
            <a:r>
              <a:rPr lang="en-US" sz="2400" i="1" dirty="0">
                <a:solidFill>
                  <a:srgbClr val="002060"/>
                </a:solidFill>
              </a:rPr>
              <a:t>. Rate of removal.</a:t>
            </a:r>
          </a:p>
          <a:p>
            <a:pPr>
              <a:buNone/>
            </a:pPr>
            <a:endParaRPr lang="en-US" sz="2400" i="1" dirty="0" smtClean="0">
              <a:solidFill>
                <a:srgbClr val="002060"/>
              </a:solidFill>
            </a:endParaRPr>
          </a:p>
          <a:p>
            <a:pPr>
              <a:buNone/>
            </a:pPr>
            <a:r>
              <a:rPr lang="en-US" sz="2400" i="1" dirty="0" smtClean="0">
                <a:solidFill>
                  <a:srgbClr val="002060"/>
                </a:solidFill>
              </a:rPr>
              <a:t>3</a:t>
            </a:r>
            <a:r>
              <a:rPr lang="en-US" sz="2400" i="1" dirty="0">
                <a:solidFill>
                  <a:srgbClr val="002060"/>
                </a:solidFill>
              </a:rPr>
              <a:t>. Volume of distribution</a:t>
            </a:r>
            <a:endParaRPr lang="en-US" sz="2400" i="1" dirty="0"/>
          </a:p>
        </p:txBody>
      </p:sp>
    </p:spTree>
    <p:extLst>
      <p:ext uri="{BB962C8B-B14F-4D97-AF65-F5344CB8AC3E}">
        <p14:creationId xmlns:p14="http://schemas.microsoft.com/office/powerpoint/2010/main" xmlns="" val="1231294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tretch>
            <a:fillRect/>
          </a:stretch>
        </p:blipFill>
        <p:spPr bwMode="auto">
          <a:xfrm>
            <a:off x="381000" y="609600"/>
            <a:ext cx="8534400" cy="57150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305800" cy="5410200"/>
          </a:xfrm>
        </p:spPr>
        <p:txBody>
          <a:bodyPr>
            <a:normAutofit/>
          </a:bodyPr>
          <a:lstStyle/>
          <a:p>
            <a:pPr>
              <a:buNone/>
            </a:pPr>
            <a:r>
              <a:rPr lang="en-US" sz="3400" b="1" i="1" u="sng" dirty="0" smtClean="0">
                <a:solidFill>
                  <a:srgbClr val="002060"/>
                </a:solidFill>
              </a:rPr>
              <a:t>Functions of plasma proteins</a:t>
            </a:r>
          </a:p>
          <a:p>
            <a:pPr>
              <a:buNone/>
            </a:pPr>
            <a:r>
              <a:rPr lang="en-US" sz="2400" b="1" i="1" dirty="0" smtClean="0">
                <a:solidFill>
                  <a:srgbClr val="002060"/>
                </a:solidFill>
              </a:rPr>
              <a:t>1- Transport:</a:t>
            </a:r>
            <a:r>
              <a:rPr lang="en-US" sz="2400" i="1" dirty="0" smtClean="0">
                <a:solidFill>
                  <a:srgbClr val="002060"/>
                </a:solidFill>
              </a:rPr>
              <a:t> Thyroxin-binding globulin, Apo lipoproteins, transferrin. </a:t>
            </a:r>
          </a:p>
          <a:p>
            <a:pPr>
              <a:buNone/>
            </a:pPr>
            <a:r>
              <a:rPr lang="en-US" sz="2400" i="1" dirty="0">
                <a:solidFill>
                  <a:srgbClr val="002060"/>
                </a:solidFill>
              </a:rPr>
              <a:t> </a:t>
            </a:r>
            <a:r>
              <a:rPr lang="en-US" sz="2400" i="1" dirty="0" smtClean="0">
                <a:solidFill>
                  <a:srgbClr val="002060"/>
                </a:solidFill>
              </a:rPr>
              <a:t>       Albumin are specific binding protein for its, vitamin, bilirubin, lipids and trace metals and drug.</a:t>
            </a:r>
          </a:p>
          <a:p>
            <a:pPr>
              <a:buNone/>
            </a:pPr>
            <a:r>
              <a:rPr lang="en-US" sz="2400" b="1" i="1" dirty="0" smtClean="0">
                <a:solidFill>
                  <a:srgbClr val="002060"/>
                </a:solidFill>
              </a:rPr>
              <a:t>2- Humoral immunity</a:t>
            </a:r>
            <a:r>
              <a:rPr lang="en-US" sz="2400" i="1" dirty="0" smtClean="0">
                <a:solidFill>
                  <a:srgbClr val="002060"/>
                </a:solidFill>
              </a:rPr>
              <a:t>: As immunoglobulin.</a:t>
            </a:r>
          </a:p>
          <a:p>
            <a:pPr>
              <a:buNone/>
            </a:pPr>
            <a:r>
              <a:rPr lang="en-US" sz="2400" b="1" i="1" dirty="0" smtClean="0">
                <a:solidFill>
                  <a:srgbClr val="002060"/>
                </a:solidFill>
              </a:rPr>
              <a:t>3- Maintenance of oncotic pressure</a:t>
            </a:r>
            <a:r>
              <a:rPr lang="en-US" sz="2400" i="1" dirty="0" smtClean="0">
                <a:solidFill>
                  <a:srgbClr val="002060"/>
                </a:solidFill>
              </a:rPr>
              <a:t>:</a:t>
            </a:r>
          </a:p>
          <a:p>
            <a:pPr>
              <a:buNone/>
            </a:pPr>
            <a:r>
              <a:rPr lang="en-US" sz="2400" i="1" dirty="0" smtClean="0">
                <a:solidFill>
                  <a:srgbClr val="002060"/>
                </a:solidFill>
              </a:rPr>
              <a:t> All protein, particularly albumin.</a:t>
            </a:r>
          </a:p>
          <a:p>
            <a:pPr>
              <a:buNone/>
            </a:pPr>
            <a:r>
              <a:rPr lang="en-US" sz="2400" b="1" i="1" dirty="0" smtClean="0">
                <a:solidFill>
                  <a:srgbClr val="002060"/>
                </a:solidFill>
              </a:rPr>
              <a:t>4- Enzymes: </a:t>
            </a:r>
            <a:r>
              <a:rPr lang="en-US" sz="2400" i="1" dirty="0" smtClean="0">
                <a:solidFill>
                  <a:srgbClr val="002060"/>
                </a:solidFill>
              </a:rPr>
              <a:t>Rennin and clotting factor.</a:t>
            </a:r>
          </a:p>
          <a:p>
            <a:pPr>
              <a:buNone/>
            </a:pPr>
            <a:r>
              <a:rPr lang="en-US" sz="2400" b="1" i="1" dirty="0" smtClean="0">
                <a:solidFill>
                  <a:srgbClr val="002060"/>
                </a:solidFill>
              </a:rPr>
              <a:t>5- Protease inhibitor</a:t>
            </a:r>
            <a:r>
              <a:rPr lang="en-US" sz="2400" i="1" dirty="0" smtClean="0">
                <a:solidFill>
                  <a:srgbClr val="002060"/>
                </a:solidFill>
              </a:rPr>
              <a:t>: </a:t>
            </a:r>
            <a:r>
              <a:rPr lang="el-GR" sz="2400" i="1" dirty="0" smtClean="0">
                <a:solidFill>
                  <a:srgbClr val="002060"/>
                </a:solidFill>
              </a:rPr>
              <a:t>α1 </a:t>
            </a:r>
            <a:r>
              <a:rPr lang="en-US" sz="2400" i="1" dirty="0" smtClean="0">
                <a:solidFill>
                  <a:srgbClr val="002060"/>
                </a:solidFill>
              </a:rPr>
              <a:t>antitrypsin.</a:t>
            </a:r>
          </a:p>
          <a:p>
            <a:pPr>
              <a:buNone/>
            </a:pPr>
            <a:r>
              <a:rPr lang="en-US" sz="2400" b="1" i="1" dirty="0" smtClean="0">
                <a:solidFill>
                  <a:srgbClr val="002060"/>
                </a:solidFill>
              </a:rPr>
              <a:t>6- Buffering</a:t>
            </a:r>
            <a:r>
              <a:rPr lang="en-US" sz="2400" i="1" dirty="0" smtClean="0">
                <a:solidFill>
                  <a:srgbClr val="002060"/>
                </a:solidFill>
              </a:rPr>
              <a:t>: All proteins.</a:t>
            </a:r>
          </a:p>
          <a:p>
            <a:pPr>
              <a:buNone/>
            </a:pPr>
            <a:endParaRPr lang="en-US" sz="2400" b="1" i="1" dirty="0" smtClean="0">
              <a:solidFill>
                <a:srgbClr val="002060"/>
              </a:solidFill>
            </a:endParaRPr>
          </a:p>
          <a:p>
            <a:pPr>
              <a:buNone/>
            </a:pPr>
            <a:endParaRPr lang="en-US" sz="2400" i="1" dirty="0">
              <a:solidFill>
                <a:srgbClr val="00206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457200"/>
            <a:ext cx="8229600" cy="2739211"/>
          </a:xfrm>
          <a:prstGeom prst="rect">
            <a:avLst/>
          </a:prstGeom>
        </p:spPr>
        <p:txBody>
          <a:bodyPr wrap="square">
            <a:spAutoFit/>
          </a:bodyPr>
          <a:lstStyle/>
          <a:p>
            <a:pPr>
              <a:buNone/>
            </a:pPr>
            <a:r>
              <a:rPr lang="en-US" sz="2800" b="1" i="1" u="sng" dirty="0">
                <a:solidFill>
                  <a:srgbClr val="002060"/>
                </a:solidFill>
              </a:rPr>
              <a:t>Methods of assessing plasma protein</a:t>
            </a:r>
          </a:p>
          <a:p>
            <a:pPr>
              <a:buNone/>
            </a:pPr>
            <a:r>
              <a:rPr lang="en-US" sz="2400" b="1" i="1" dirty="0">
                <a:solidFill>
                  <a:srgbClr val="002060"/>
                </a:solidFill>
              </a:rPr>
              <a:t>      </a:t>
            </a:r>
            <a:r>
              <a:rPr lang="en-US" sz="2400" i="1" dirty="0">
                <a:solidFill>
                  <a:srgbClr val="002060"/>
                </a:solidFill>
              </a:rPr>
              <a:t>Protein can be measured as total proteins, or as </a:t>
            </a:r>
            <a:r>
              <a:rPr lang="en-US" sz="2400" i="1" dirty="0" smtClean="0">
                <a:solidFill>
                  <a:srgbClr val="002060"/>
                </a:solidFill>
              </a:rPr>
              <a:t>  </a:t>
            </a:r>
          </a:p>
          <a:p>
            <a:pPr>
              <a:buNone/>
            </a:pPr>
            <a:r>
              <a:rPr lang="en-US" sz="2400" i="1" dirty="0" smtClean="0">
                <a:solidFill>
                  <a:srgbClr val="002060"/>
                </a:solidFill>
              </a:rPr>
              <a:t>       individuals </a:t>
            </a:r>
            <a:r>
              <a:rPr lang="en-US" sz="2400" i="1" dirty="0">
                <a:solidFill>
                  <a:srgbClr val="002060"/>
                </a:solidFill>
              </a:rPr>
              <a:t>as albumin</a:t>
            </a:r>
            <a:r>
              <a:rPr lang="en-US" sz="2400" i="1" dirty="0" smtClean="0">
                <a:solidFill>
                  <a:srgbClr val="002060"/>
                </a:solidFill>
              </a:rPr>
              <a:t>.</a:t>
            </a:r>
          </a:p>
          <a:p>
            <a:pPr>
              <a:buNone/>
            </a:pPr>
            <a:r>
              <a:rPr lang="en-US" sz="2400" i="1" dirty="0">
                <a:solidFill>
                  <a:srgbClr val="002060"/>
                </a:solidFill>
              </a:rPr>
              <a:t> </a:t>
            </a:r>
            <a:r>
              <a:rPr lang="en-US" sz="2400" i="1" dirty="0" smtClean="0">
                <a:solidFill>
                  <a:srgbClr val="002060"/>
                </a:solidFill>
              </a:rPr>
              <a:t>  </a:t>
            </a:r>
          </a:p>
          <a:p>
            <a:pPr>
              <a:buNone/>
            </a:pPr>
            <a:endParaRPr lang="en-US" sz="2400" i="1" dirty="0" smtClean="0">
              <a:solidFill>
                <a:srgbClr val="002060"/>
              </a:solidFill>
            </a:endParaRPr>
          </a:p>
          <a:p>
            <a:pPr>
              <a:buNone/>
            </a:pPr>
            <a:r>
              <a:rPr lang="en-US" sz="2400" i="1" dirty="0" smtClean="0">
                <a:solidFill>
                  <a:srgbClr val="002060"/>
                </a:solidFill>
              </a:rPr>
              <a:t> </a:t>
            </a:r>
            <a:r>
              <a:rPr lang="en-US" sz="2400" i="1" dirty="0">
                <a:solidFill>
                  <a:srgbClr val="002060"/>
                </a:solidFill>
              </a:rPr>
              <a:t>Changes in the relative percentage of group of protein may </a:t>
            </a:r>
            <a:r>
              <a:rPr lang="en-US" sz="2400" i="1" dirty="0" smtClean="0">
                <a:solidFill>
                  <a:srgbClr val="002060"/>
                </a:solidFill>
              </a:rPr>
              <a:t>  </a:t>
            </a:r>
          </a:p>
          <a:p>
            <a:pPr>
              <a:buNone/>
            </a:pPr>
            <a:r>
              <a:rPr lang="en-US" sz="2400" i="1" dirty="0" smtClean="0">
                <a:solidFill>
                  <a:srgbClr val="002060"/>
                </a:solidFill>
              </a:rPr>
              <a:t>  be </a:t>
            </a:r>
            <a:r>
              <a:rPr lang="en-US" sz="2400" i="1" dirty="0">
                <a:solidFill>
                  <a:srgbClr val="002060"/>
                </a:solidFill>
              </a:rPr>
              <a:t>assessed after electrophoresis of serum or plasma</a:t>
            </a:r>
            <a:r>
              <a:rPr lang="en-US" i="1" dirty="0">
                <a:solidFill>
                  <a:srgbClr val="002060"/>
                </a:solidFill>
              </a:rPr>
              <a:t>.</a:t>
            </a:r>
          </a:p>
        </p:txBody>
      </p:sp>
    </p:spTree>
    <p:extLst>
      <p:ext uri="{BB962C8B-B14F-4D97-AF65-F5344CB8AC3E}">
        <p14:creationId xmlns:p14="http://schemas.microsoft.com/office/powerpoint/2010/main" xmlns="" val="2644986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534400" cy="6324600"/>
          </a:xfrm>
        </p:spPr>
        <p:txBody>
          <a:bodyPr>
            <a:normAutofit fontScale="25000" lnSpcReduction="20000"/>
          </a:bodyPr>
          <a:lstStyle/>
          <a:p>
            <a:pPr>
              <a:buNone/>
            </a:pPr>
            <a:r>
              <a:rPr lang="en-US" sz="11200" b="1" i="1" u="sng" dirty="0" smtClean="0">
                <a:solidFill>
                  <a:srgbClr val="002060"/>
                </a:solidFill>
              </a:rPr>
              <a:t>Total proteins</a:t>
            </a:r>
          </a:p>
          <a:p>
            <a:pPr>
              <a:buNone/>
            </a:pPr>
            <a:r>
              <a:rPr lang="en-US" sz="8000" b="1" i="1" u="sng" dirty="0" smtClean="0">
                <a:solidFill>
                  <a:srgbClr val="002060"/>
                </a:solidFill>
              </a:rPr>
              <a:t>The concentrations of proteins in the plasma is affected by</a:t>
            </a:r>
          </a:p>
          <a:p>
            <a:pPr>
              <a:buNone/>
            </a:pPr>
            <a:r>
              <a:rPr lang="en-US" sz="3200" i="1" dirty="0" smtClean="0">
                <a:solidFill>
                  <a:srgbClr val="002060"/>
                </a:solidFill>
              </a:rPr>
              <a:t>1- </a:t>
            </a:r>
            <a:r>
              <a:rPr lang="en-US" sz="8000" i="1" dirty="0" smtClean="0">
                <a:solidFill>
                  <a:srgbClr val="002060"/>
                </a:solidFill>
              </a:rPr>
              <a:t>Posture: Increase by 10-20% within 30min. of becoming up right after a period of recumbence.</a:t>
            </a:r>
          </a:p>
          <a:p>
            <a:pPr>
              <a:buNone/>
            </a:pPr>
            <a:endParaRPr lang="en-US" sz="8000" i="1" dirty="0" smtClean="0">
              <a:solidFill>
                <a:srgbClr val="002060"/>
              </a:solidFill>
            </a:endParaRPr>
          </a:p>
          <a:p>
            <a:pPr>
              <a:buNone/>
            </a:pPr>
            <a:r>
              <a:rPr lang="en-US" sz="8000" i="1" dirty="0" smtClean="0">
                <a:solidFill>
                  <a:srgbClr val="002060"/>
                </a:solidFill>
              </a:rPr>
              <a:t>If a tourniquet is applied before vein puncture. A significant rise in the concentration of protein within few minutes. This is caused by an increased diffusion of fluid from the vascular → into the interstitial.</a:t>
            </a:r>
          </a:p>
          <a:p>
            <a:pPr>
              <a:buNone/>
            </a:pPr>
            <a:endParaRPr lang="en-US" sz="8000" i="1" dirty="0" smtClean="0">
              <a:solidFill>
                <a:srgbClr val="002060"/>
              </a:solidFill>
            </a:endParaRPr>
          </a:p>
          <a:p>
            <a:pPr>
              <a:buNone/>
            </a:pPr>
            <a:r>
              <a:rPr lang="en-US" sz="8000" i="1" dirty="0" smtClean="0">
                <a:solidFill>
                  <a:srgbClr val="002060"/>
                </a:solidFill>
              </a:rPr>
              <a:t>2- When there is a change in the more abundant plasma protein as albumin and immunoglobulin.</a:t>
            </a:r>
          </a:p>
          <a:p>
            <a:pPr>
              <a:buNone/>
            </a:pPr>
            <a:endParaRPr lang="en-US" sz="8000" i="1" dirty="0" smtClean="0">
              <a:solidFill>
                <a:srgbClr val="002060"/>
              </a:solidFill>
            </a:endParaRPr>
          </a:p>
          <a:p>
            <a:pPr>
              <a:buNone/>
            </a:pPr>
            <a:r>
              <a:rPr lang="en-US" sz="8000" i="1" dirty="0" smtClean="0">
                <a:solidFill>
                  <a:srgbClr val="002060"/>
                </a:solidFill>
              </a:rPr>
              <a:t>3- In dehydration: Due to a decrease in the volume of distribution or on the other hand a </a:t>
            </a:r>
            <a:r>
              <a:rPr lang="en-US" sz="8000" i="1" u="sng" dirty="0" smtClean="0">
                <a:solidFill>
                  <a:srgbClr val="002060"/>
                </a:solidFill>
              </a:rPr>
              <a:t>rapid decrease in the concentration</a:t>
            </a:r>
            <a:r>
              <a:rPr lang="en-US" sz="8000" i="1" dirty="0" smtClean="0">
                <a:solidFill>
                  <a:srgbClr val="002060"/>
                </a:solidFill>
              </a:rPr>
              <a:t> Due to an increase in plasma volume.</a:t>
            </a:r>
          </a:p>
          <a:p>
            <a:pPr>
              <a:buNone/>
            </a:pPr>
            <a:r>
              <a:rPr lang="en-US" sz="8000" i="1" dirty="0" smtClean="0">
                <a:solidFill>
                  <a:srgbClr val="002060"/>
                </a:solidFill>
              </a:rPr>
              <a:t>Plasma protein concentration can provide valuable information to the assessment of patient's state of hydration.</a:t>
            </a:r>
          </a:p>
          <a:p>
            <a:pPr>
              <a:buNone/>
            </a:pPr>
            <a:endParaRPr lang="en-US" sz="8000" i="1" dirty="0" smtClean="0">
              <a:solidFill>
                <a:srgbClr val="002060"/>
              </a:solidFill>
            </a:endParaRPr>
          </a:p>
          <a:p>
            <a:pPr>
              <a:buNone/>
            </a:pPr>
            <a:r>
              <a:rPr lang="en-US" sz="8000" i="1" dirty="0" smtClean="0">
                <a:solidFill>
                  <a:srgbClr val="002060"/>
                </a:solidFill>
              </a:rPr>
              <a:t>4- Rapid decrease in the concentration of total plasma protein if the capillary permeability increase as in septicemia and generalized inflammatory conditions</a:t>
            </a:r>
            <a:endParaRPr lang="en-US" sz="8000" i="1" dirty="0">
              <a:solidFill>
                <a:srgbClr val="00206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355</TotalTime>
  <Words>1831</Words>
  <Application>Microsoft Office PowerPoint</Application>
  <PresentationFormat>عرض على الشاشة (3:4)‏</PresentationFormat>
  <Paragraphs>163</Paragraphs>
  <Slides>23</Slides>
  <Notes>0</Notes>
  <HiddenSlides>0</HiddenSlides>
  <MMClips>0</MMClips>
  <ScaleCrop>false</ScaleCrop>
  <HeadingPairs>
    <vt:vector size="4" baseType="variant">
      <vt:variant>
        <vt:lpstr>سمة</vt:lpstr>
      </vt:variant>
      <vt:variant>
        <vt:i4>1</vt:i4>
      </vt:variant>
      <vt:variant>
        <vt:lpstr>عناوين الشرائح</vt:lpstr>
      </vt:variant>
      <vt:variant>
        <vt:i4>23</vt:i4>
      </vt:variant>
    </vt:vector>
  </HeadingPairs>
  <TitlesOfParts>
    <vt:vector size="24" baseType="lpstr">
      <vt:lpstr>Flow</vt:lpstr>
      <vt:lpstr>Nitrogen balance</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alah</dc:creator>
  <cp:lastModifiedBy>pc</cp:lastModifiedBy>
  <cp:revision>154</cp:revision>
  <dcterms:created xsi:type="dcterms:W3CDTF">2012-12-22T12:32:15Z</dcterms:created>
  <dcterms:modified xsi:type="dcterms:W3CDTF">2019-07-08T13:30:16Z</dcterms:modified>
</cp:coreProperties>
</file>